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  <p:sldMasterId id="2147483655" r:id="rId7"/>
    <p:sldMasterId id="2147483671" r:id="rId8"/>
    <p:sldMasterId id="2147483673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</p:sldIdLst>
  <p:sldSz cy="5143500" cx="9144000"/>
  <p:notesSz cx="6858000" cy="9144000"/>
  <p:embeddedFontLst>
    <p:embeddedFont>
      <p:font typeface="Ubuntu"/>
      <p:regular r:id="rId58"/>
      <p:bold r:id="rId59"/>
      <p:italic r:id="rId60"/>
      <p:boldItalic r:id="rId61"/>
    </p:embeddedFont>
    <p:embeddedFont>
      <p:font typeface="Merriweather"/>
      <p:regular r:id="rId62"/>
      <p:bold r:id="rId63"/>
      <p:italic r:id="rId64"/>
      <p:boldItalic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66" roundtripDataSignature="AMtx7mjvGAOHd7nCGdpkIRZvko48MWRG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50EB63C-4106-43AF-A257-2EE5B2E64453}">
  <a:tblStyle styleId="{750EB63C-4106-43AF-A257-2EE5B2E64453}" styleName="Table_0">
    <a:wholeTbl>
      <a:tcTxStyle b="off" i="off">
        <a:font>
          <a:latin typeface="Arial"/>
          <a:ea typeface="Arial"/>
          <a:cs typeface="Arial"/>
        </a:font>
        <a:schemeClr val="dk1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766768B1-F1E0-4CB6-9EB3-AA74B2AD6196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CEA30E59-1205-4716-B98E-BF0C64D5F71F}" styleName="Table_2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0.xml"/><Relationship Id="rId42" Type="http://schemas.openxmlformats.org/officeDocument/2006/relationships/slide" Target="slides/slide32.xml"/><Relationship Id="rId41" Type="http://schemas.openxmlformats.org/officeDocument/2006/relationships/slide" Target="slides/slide31.xml"/><Relationship Id="rId44" Type="http://schemas.openxmlformats.org/officeDocument/2006/relationships/slide" Target="slides/slide34.xml"/><Relationship Id="rId43" Type="http://schemas.openxmlformats.org/officeDocument/2006/relationships/slide" Target="slides/slide33.xml"/><Relationship Id="rId46" Type="http://schemas.openxmlformats.org/officeDocument/2006/relationships/slide" Target="slides/slide36.xml"/><Relationship Id="rId45" Type="http://schemas.openxmlformats.org/officeDocument/2006/relationships/slide" Target="slides/slide3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slide" Target="slides/slide38.xml"/><Relationship Id="rId47" Type="http://schemas.openxmlformats.org/officeDocument/2006/relationships/slide" Target="slides/slide37.xml"/><Relationship Id="rId49" Type="http://schemas.openxmlformats.org/officeDocument/2006/relationships/slide" Target="slides/slide3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62" Type="http://schemas.openxmlformats.org/officeDocument/2006/relationships/font" Target="fonts/Merriweather-regular.fntdata"/><Relationship Id="rId61" Type="http://schemas.openxmlformats.org/officeDocument/2006/relationships/font" Target="fonts/Ubuntu-boldItalic.fntdata"/><Relationship Id="rId20" Type="http://schemas.openxmlformats.org/officeDocument/2006/relationships/slide" Target="slides/slide10.xml"/><Relationship Id="rId64" Type="http://schemas.openxmlformats.org/officeDocument/2006/relationships/font" Target="fonts/Merriweather-italic.fntdata"/><Relationship Id="rId63" Type="http://schemas.openxmlformats.org/officeDocument/2006/relationships/font" Target="fonts/Merriweather-bold.fntdata"/><Relationship Id="rId22" Type="http://schemas.openxmlformats.org/officeDocument/2006/relationships/slide" Target="slides/slide12.xml"/><Relationship Id="rId66" Type="http://customschemas.google.com/relationships/presentationmetadata" Target="metadata"/><Relationship Id="rId21" Type="http://schemas.openxmlformats.org/officeDocument/2006/relationships/slide" Target="slides/slide11.xml"/><Relationship Id="rId65" Type="http://schemas.openxmlformats.org/officeDocument/2006/relationships/font" Target="fonts/Merriweather-boldItalic.fntdata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60" Type="http://schemas.openxmlformats.org/officeDocument/2006/relationships/font" Target="fonts/Ubuntu-italic.fntdata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9" Type="http://schemas.openxmlformats.org/officeDocument/2006/relationships/slide" Target="slides/slide19.xml"/><Relationship Id="rId51" Type="http://schemas.openxmlformats.org/officeDocument/2006/relationships/slide" Target="slides/slide41.xml"/><Relationship Id="rId50" Type="http://schemas.openxmlformats.org/officeDocument/2006/relationships/slide" Target="slides/slide40.xml"/><Relationship Id="rId53" Type="http://schemas.openxmlformats.org/officeDocument/2006/relationships/slide" Target="slides/slide43.xml"/><Relationship Id="rId52" Type="http://schemas.openxmlformats.org/officeDocument/2006/relationships/slide" Target="slides/slide42.xml"/><Relationship Id="rId11" Type="http://schemas.openxmlformats.org/officeDocument/2006/relationships/slide" Target="slides/slide1.xml"/><Relationship Id="rId55" Type="http://schemas.openxmlformats.org/officeDocument/2006/relationships/slide" Target="slides/slide45.xml"/><Relationship Id="rId10" Type="http://schemas.openxmlformats.org/officeDocument/2006/relationships/notesMaster" Target="notesMasters/notesMaster1.xml"/><Relationship Id="rId54" Type="http://schemas.openxmlformats.org/officeDocument/2006/relationships/slide" Target="slides/slide44.xml"/><Relationship Id="rId13" Type="http://schemas.openxmlformats.org/officeDocument/2006/relationships/slide" Target="slides/slide3.xml"/><Relationship Id="rId57" Type="http://schemas.openxmlformats.org/officeDocument/2006/relationships/slide" Target="slides/slide47.xml"/><Relationship Id="rId12" Type="http://schemas.openxmlformats.org/officeDocument/2006/relationships/slide" Target="slides/slide2.xml"/><Relationship Id="rId56" Type="http://schemas.openxmlformats.org/officeDocument/2006/relationships/slide" Target="slides/slide46.xml"/><Relationship Id="rId15" Type="http://schemas.openxmlformats.org/officeDocument/2006/relationships/slide" Target="slides/slide5.xml"/><Relationship Id="rId59" Type="http://schemas.openxmlformats.org/officeDocument/2006/relationships/font" Target="fonts/Ubuntu-bold.fntdata"/><Relationship Id="rId14" Type="http://schemas.openxmlformats.org/officeDocument/2006/relationships/slide" Target="slides/slide4.xml"/><Relationship Id="rId58" Type="http://schemas.openxmlformats.org/officeDocument/2006/relationships/font" Target="fonts/Ubuntu-regular.fntdata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22fd9a38cc_3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g322fd9a38cc_3_3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22fd9a38cc_3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g322fd9a38cc_3_5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22fd9a38cc_3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g322fd9a38cc_3_5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22fd9a38cc_3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475" lIns="81475" spcFirstLastPara="1" rIns="81475" wrap="square" tIns="81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g322fd9a38cc_3_5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22fd9a38cc_3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475" lIns="81475" spcFirstLastPara="1" rIns="81475" wrap="square" tIns="81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g322fd9a38cc_3_5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22fd9a38cc_3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g322fd9a38cc_3_5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22fd9a38cc_3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g322fd9a38cc_3_3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22fd9a38cc_3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g322fd9a38cc_3_5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237ba1d444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g3237ba1d444_1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23564da58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323564da580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22fd9a38cc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g322fd9a38cc_3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23564da58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323564da580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22fd9a38cc_3_6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322fd9a38cc_3_6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22fd9a38cc_3_6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g322fd9a38cc_3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22fd9a38cc_3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g322fd9a38cc_3_4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22fd9a38cc_3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g322fd9a38cc_3_4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2310f9f7d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g32310f9f7d1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5d995bd08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g35d995bd080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22e7d4cfc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80" name="Google Shape;380;g322e7d4cfca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22e7d4cfca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92" name="Google Shape;392;g322e7d4cfca_1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23177e9396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03" name="Google Shape;403;g323177e9396_3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22fd9a38cc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g322fd9a38cc_3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13" name="Google Shape;413;p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23564da58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475" lIns="81475" spcFirstLastPara="1" rIns="81475" wrap="square" tIns="81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23" name="Google Shape;423;g323564da580_0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23564da58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475" lIns="81475" spcFirstLastPara="1" rIns="81475" wrap="square" tIns="81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33" name="Google Shape;433;g323564da580_0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23564da580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44" name="Google Shape;444;g323564da580_0_1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23564da58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54" name="Google Shape;454;g323564da580_0_1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23564da580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64" name="Google Shape;464;g323564da580_0_1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23564da580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76" name="Google Shape;476;g323564da580_0_1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23564da580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86" name="Google Shape;486;g323564da580_0_2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23564da580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496" name="Google Shape;496;g323564da580_0_2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23564da580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07" name="Google Shape;507;g323564da580_0_2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22fd9a38cc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g322fd9a38cc_3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23564da580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17" name="Google Shape;517;g323564da580_0_4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a4e933aeea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27" name="Google Shape;527;g2a4e933aeea_1_1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23564da580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39" name="Google Shape;539;g323564da580_0_3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23564da580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49" name="Google Shape;549;g323564da580_0_3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23564da580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60" name="Google Shape;560;g323564da580_0_3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23564da580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73" name="Google Shape;573;g323564da580_0_3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23564da580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475" lIns="81475" spcFirstLastPara="1" rIns="81475" wrap="square" tIns="81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83" name="Google Shape;583;g323564da580_0_3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23564da580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475" lIns="81475" spcFirstLastPara="1" rIns="81475" wrap="square" tIns="81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593" name="Google Shape;593;g323564da580_0_3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22fd9a38cc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g322fd9a38cc_4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22fd9a38cc_3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g322fd9a38cc_3_4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22fd9a38cc_3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g322fd9a38cc_3_3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22fd9a38cc_3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g322fd9a38cc_3_3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22fd9a38cc_3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g322fd9a38cc_3_3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3"/>
          <p:cNvSpPr txBox="1"/>
          <p:nvPr>
            <p:ph type="title"/>
          </p:nvPr>
        </p:nvSpPr>
        <p:spPr>
          <a:xfrm>
            <a:off x="311760" y="316080"/>
            <a:ext cx="85199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13"/>
          <p:cNvSpPr txBox="1"/>
          <p:nvPr>
            <p:ph idx="1" type="body"/>
          </p:nvPr>
        </p:nvSpPr>
        <p:spPr>
          <a:xfrm>
            <a:off x="311760" y="1225079"/>
            <a:ext cx="8519999" cy="3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2">
  <p:cSld name="TITLE_AND_BODY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22fd9a38cc_3_766"/>
          <p:cNvSpPr txBox="1"/>
          <p:nvPr>
            <p:ph type="title"/>
          </p:nvPr>
        </p:nvSpPr>
        <p:spPr>
          <a:xfrm>
            <a:off x="1277322" y="-11720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/>
        </p:txBody>
      </p:sp>
      <p:sp>
        <p:nvSpPr>
          <p:cNvPr id="50" name="Google Shape;50;g322fd9a38cc_3_766"/>
          <p:cNvSpPr txBox="1"/>
          <p:nvPr>
            <p:ph idx="1" type="body"/>
          </p:nvPr>
        </p:nvSpPr>
        <p:spPr>
          <a:xfrm>
            <a:off x="334495" y="928106"/>
            <a:ext cx="86742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  <p:sp>
        <p:nvSpPr>
          <p:cNvPr id="51" name="Google Shape;51;g322fd9a38cc_3_766"/>
          <p:cNvSpPr txBox="1"/>
          <p:nvPr>
            <p:ph idx="12" type="sldNum"/>
          </p:nvPr>
        </p:nvSpPr>
        <p:spPr>
          <a:xfrm>
            <a:off x="6360822" y="4697398"/>
            <a:ext cx="192300" cy="1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29450" spcFirstLastPara="1" rIns="29450" wrap="square" tIns="294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9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19"/>
          <p:cNvSpPr txBox="1"/>
          <p:nvPr>
            <p:ph idx="1" type="body"/>
          </p:nvPr>
        </p:nvSpPr>
        <p:spPr>
          <a:xfrm>
            <a:off x="457170" y="1203629"/>
            <a:ext cx="4015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19"/>
          <p:cNvSpPr txBox="1"/>
          <p:nvPr>
            <p:ph idx="2" type="body"/>
          </p:nvPr>
        </p:nvSpPr>
        <p:spPr>
          <a:xfrm>
            <a:off x="4673598" y="1203629"/>
            <a:ext cx="4015199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19"/>
          <p:cNvSpPr txBox="1"/>
          <p:nvPr>
            <p:ph idx="3" type="body"/>
          </p:nvPr>
        </p:nvSpPr>
        <p:spPr>
          <a:xfrm>
            <a:off x="4673598" y="2761688"/>
            <a:ext cx="4015199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19"/>
          <p:cNvSpPr txBox="1"/>
          <p:nvPr>
            <p:ph idx="4" type="body"/>
          </p:nvPr>
        </p:nvSpPr>
        <p:spPr>
          <a:xfrm>
            <a:off x="457170" y="2761688"/>
            <a:ext cx="4015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0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20"/>
          <p:cNvSpPr txBox="1"/>
          <p:nvPr>
            <p:ph idx="1" type="body"/>
          </p:nvPr>
        </p:nvSpPr>
        <p:spPr>
          <a:xfrm>
            <a:off x="457170" y="1203629"/>
            <a:ext cx="82284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20"/>
          <p:cNvSpPr txBox="1"/>
          <p:nvPr>
            <p:ph idx="2" type="body"/>
          </p:nvPr>
        </p:nvSpPr>
        <p:spPr>
          <a:xfrm>
            <a:off x="457170" y="2761688"/>
            <a:ext cx="82284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1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21"/>
          <p:cNvSpPr txBox="1"/>
          <p:nvPr>
            <p:ph idx="1" type="body"/>
          </p:nvPr>
        </p:nvSpPr>
        <p:spPr>
          <a:xfrm>
            <a:off x="457170" y="1203629"/>
            <a:ext cx="4015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21"/>
          <p:cNvSpPr txBox="1"/>
          <p:nvPr>
            <p:ph idx="2" type="body"/>
          </p:nvPr>
        </p:nvSpPr>
        <p:spPr>
          <a:xfrm>
            <a:off x="4673598" y="1203629"/>
            <a:ext cx="4015199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21"/>
          <p:cNvSpPr txBox="1"/>
          <p:nvPr>
            <p:ph idx="3" type="body"/>
          </p:nvPr>
        </p:nvSpPr>
        <p:spPr>
          <a:xfrm>
            <a:off x="457170" y="2761688"/>
            <a:ext cx="82284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2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22"/>
          <p:cNvSpPr txBox="1"/>
          <p:nvPr>
            <p:ph idx="1" type="body"/>
          </p:nvPr>
        </p:nvSpPr>
        <p:spPr>
          <a:xfrm>
            <a:off x="457170" y="1203629"/>
            <a:ext cx="4015200" cy="298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22"/>
          <p:cNvSpPr txBox="1"/>
          <p:nvPr>
            <p:ph idx="2" type="body"/>
          </p:nvPr>
        </p:nvSpPr>
        <p:spPr>
          <a:xfrm>
            <a:off x="4673598" y="1203629"/>
            <a:ext cx="4015199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22"/>
          <p:cNvSpPr txBox="1"/>
          <p:nvPr>
            <p:ph idx="3" type="body"/>
          </p:nvPr>
        </p:nvSpPr>
        <p:spPr>
          <a:xfrm>
            <a:off x="4673598" y="2761688"/>
            <a:ext cx="4015199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3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23"/>
          <p:cNvSpPr txBox="1"/>
          <p:nvPr>
            <p:ph idx="1" type="body"/>
          </p:nvPr>
        </p:nvSpPr>
        <p:spPr>
          <a:xfrm>
            <a:off x="457170" y="1203629"/>
            <a:ext cx="4015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23"/>
          <p:cNvSpPr txBox="1"/>
          <p:nvPr>
            <p:ph idx="2" type="body"/>
          </p:nvPr>
        </p:nvSpPr>
        <p:spPr>
          <a:xfrm>
            <a:off x="457170" y="2761688"/>
            <a:ext cx="4015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23"/>
          <p:cNvSpPr txBox="1"/>
          <p:nvPr>
            <p:ph idx="3" type="body"/>
          </p:nvPr>
        </p:nvSpPr>
        <p:spPr>
          <a:xfrm>
            <a:off x="4673598" y="1203629"/>
            <a:ext cx="4015199" cy="298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4"/>
          <p:cNvSpPr txBox="1"/>
          <p:nvPr>
            <p:ph idx="1" type="subTitle"/>
          </p:nvPr>
        </p:nvSpPr>
        <p:spPr>
          <a:xfrm>
            <a:off x="457170" y="205012"/>
            <a:ext cx="8228400" cy="39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5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6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26"/>
          <p:cNvSpPr txBox="1"/>
          <p:nvPr>
            <p:ph idx="1" type="body"/>
          </p:nvPr>
        </p:nvSpPr>
        <p:spPr>
          <a:xfrm>
            <a:off x="457170" y="1203629"/>
            <a:ext cx="4015200" cy="298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26"/>
          <p:cNvSpPr txBox="1"/>
          <p:nvPr>
            <p:ph idx="2" type="body"/>
          </p:nvPr>
        </p:nvSpPr>
        <p:spPr>
          <a:xfrm>
            <a:off x="4673598" y="1203629"/>
            <a:ext cx="4015199" cy="298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7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27"/>
          <p:cNvSpPr txBox="1"/>
          <p:nvPr>
            <p:ph idx="1" type="subTitle"/>
          </p:nvPr>
        </p:nvSpPr>
        <p:spPr>
          <a:xfrm>
            <a:off x="457170" y="1203629"/>
            <a:ext cx="8228400" cy="298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5"/>
          <p:cNvSpPr txBox="1"/>
          <p:nvPr>
            <p:ph type="title"/>
          </p:nvPr>
        </p:nvSpPr>
        <p:spPr>
          <a:xfrm>
            <a:off x="311760" y="316080"/>
            <a:ext cx="852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15"/>
          <p:cNvSpPr txBox="1"/>
          <p:nvPr>
            <p:ph idx="1" type="body"/>
          </p:nvPr>
        </p:nvSpPr>
        <p:spPr>
          <a:xfrm>
            <a:off x="311760" y="1225079"/>
            <a:ext cx="8520000" cy="3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3">
  <p:cSld name="TITLE_AND_BODY_3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23564da580_0_37"/>
          <p:cNvSpPr txBox="1"/>
          <p:nvPr>
            <p:ph type="title"/>
          </p:nvPr>
        </p:nvSpPr>
        <p:spPr>
          <a:xfrm>
            <a:off x="1277322" y="-11720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/>
        </p:txBody>
      </p:sp>
      <p:sp>
        <p:nvSpPr>
          <p:cNvPr id="90" name="Google Shape;90;g323564da580_0_37"/>
          <p:cNvSpPr txBox="1"/>
          <p:nvPr>
            <p:ph idx="1" type="body"/>
          </p:nvPr>
        </p:nvSpPr>
        <p:spPr>
          <a:xfrm>
            <a:off x="334495" y="928106"/>
            <a:ext cx="86742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  <p:sp>
        <p:nvSpPr>
          <p:cNvPr id="91" name="Google Shape;91;g323564da580_0_37"/>
          <p:cNvSpPr txBox="1"/>
          <p:nvPr>
            <p:ph idx="12" type="sldNum"/>
          </p:nvPr>
        </p:nvSpPr>
        <p:spPr>
          <a:xfrm>
            <a:off x="6360822" y="4697398"/>
            <a:ext cx="192300" cy="1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29450" spcFirstLastPara="1" rIns="29450" wrap="square" tIns="29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37ba1d444_1_70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g3237ba1d444_1_70"/>
          <p:cNvSpPr txBox="1"/>
          <p:nvPr>
            <p:ph idx="1" type="body"/>
          </p:nvPr>
        </p:nvSpPr>
        <p:spPr>
          <a:xfrm>
            <a:off x="457170" y="1203629"/>
            <a:ext cx="82284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00" name="Google Shape;100;g3237ba1d444_1_70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TITLE_AND_BODY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237ba1d444_1_75"/>
          <p:cNvSpPr txBox="1"/>
          <p:nvPr>
            <p:ph type="title"/>
          </p:nvPr>
        </p:nvSpPr>
        <p:spPr>
          <a:xfrm>
            <a:off x="1277322" y="-11720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/>
        </p:txBody>
      </p:sp>
      <p:sp>
        <p:nvSpPr>
          <p:cNvPr id="104" name="Google Shape;104;g3237ba1d444_1_75"/>
          <p:cNvSpPr txBox="1"/>
          <p:nvPr>
            <p:ph idx="1" type="body"/>
          </p:nvPr>
        </p:nvSpPr>
        <p:spPr>
          <a:xfrm>
            <a:off x="334495" y="928106"/>
            <a:ext cx="86742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  <p:sp>
        <p:nvSpPr>
          <p:cNvPr id="105" name="Google Shape;105;g3237ba1d444_1_75"/>
          <p:cNvSpPr txBox="1"/>
          <p:nvPr>
            <p:ph idx="12" type="sldNum"/>
          </p:nvPr>
        </p:nvSpPr>
        <p:spPr>
          <a:xfrm>
            <a:off x="6360822" y="4697398"/>
            <a:ext cx="192300" cy="1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29450" spcFirstLastPara="1" rIns="29450" wrap="square" tIns="294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37ba1d444_1_79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g3237ba1d444_1_79"/>
          <p:cNvSpPr txBox="1"/>
          <p:nvPr>
            <p:ph idx="1" type="body"/>
          </p:nvPr>
        </p:nvSpPr>
        <p:spPr>
          <a:xfrm>
            <a:off x="457170" y="1203629"/>
            <a:ext cx="4015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g3237ba1d444_1_79"/>
          <p:cNvSpPr txBox="1"/>
          <p:nvPr>
            <p:ph idx="2" type="body"/>
          </p:nvPr>
        </p:nvSpPr>
        <p:spPr>
          <a:xfrm>
            <a:off x="4673598" y="1203629"/>
            <a:ext cx="4015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g3237ba1d444_1_79"/>
          <p:cNvSpPr txBox="1"/>
          <p:nvPr>
            <p:ph idx="3" type="body"/>
          </p:nvPr>
        </p:nvSpPr>
        <p:spPr>
          <a:xfrm>
            <a:off x="4673598" y="2761688"/>
            <a:ext cx="4015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g3237ba1d444_1_79"/>
          <p:cNvSpPr txBox="1"/>
          <p:nvPr>
            <p:ph idx="4" type="body"/>
          </p:nvPr>
        </p:nvSpPr>
        <p:spPr>
          <a:xfrm>
            <a:off x="457170" y="2761688"/>
            <a:ext cx="4015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37ba1d444_1_85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g3237ba1d444_1_85"/>
          <p:cNvSpPr txBox="1"/>
          <p:nvPr>
            <p:ph idx="1" type="body"/>
          </p:nvPr>
        </p:nvSpPr>
        <p:spPr>
          <a:xfrm>
            <a:off x="457170" y="1203629"/>
            <a:ext cx="82284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g3237ba1d444_1_85"/>
          <p:cNvSpPr txBox="1"/>
          <p:nvPr>
            <p:ph idx="2" type="body"/>
          </p:nvPr>
        </p:nvSpPr>
        <p:spPr>
          <a:xfrm>
            <a:off x="457170" y="2761688"/>
            <a:ext cx="82284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237ba1d444_1_89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g3237ba1d444_1_89"/>
          <p:cNvSpPr txBox="1"/>
          <p:nvPr>
            <p:ph idx="1" type="body"/>
          </p:nvPr>
        </p:nvSpPr>
        <p:spPr>
          <a:xfrm>
            <a:off x="457170" y="1203629"/>
            <a:ext cx="4015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g3237ba1d444_1_89"/>
          <p:cNvSpPr txBox="1"/>
          <p:nvPr>
            <p:ph idx="2" type="body"/>
          </p:nvPr>
        </p:nvSpPr>
        <p:spPr>
          <a:xfrm>
            <a:off x="4673598" y="1203629"/>
            <a:ext cx="4015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g3237ba1d444_1_89"/>
          <p:cNvSpPr txBox="1"/>
          <p:nvPr>
            <p:ph idx="3" type="body"/>
          </p:nvPr>
        </p:nvSpPr>
        <p:spPr>
          <a:xfrm>
            <a:off x="457170" y="2761688"/>
            <a:ext cx="82284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37ba1d444_1_94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g3237ba1d444_1_94"/>
          <p:cNvSpPr txBox="1"/>
          <p:nvPr>
            <p:ph idx="1" type="body"/>
          </p:nvPr>
        </p:nvSpPr>
        <p:spPr>
          <a:xfrm>
            <a:off x="457170" y="1203629"/>
            <a:ext cx="40152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g3237ba1d444_1_94"/>
          <p:cNvSpPr txBox="1"/>
          <p:nvPr>
            <p:ph idx="2" type="body"/>
          </p:nvPr>
        </p:nvSpPr>
        <p:spPr>
          <a:xfrm>
            <a:off x="4673598" y="1203629"/>
            <a:ext cx="4015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g3237ba1d444_1_94"/>
          <p:cNvSpPr txBox="1"/>
          <p:nvPr>
            <p:ph idx="3" type="body"/>
          </p:nvPr>
        </p:nvSpPr>
        <p:spPr>
          <a:xfrm>
            <a:off x="4673598" y="2761688"/>
            <a:ext cx="4015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37ba1d444_1_99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g3237ba1d444_1_99"/>
          <p:cNvSpPr txBox="1"/>
          <p:nvPr>
            <p:ph idx="1" type="body"/>
          </p:nvPr>
        </p:nvSpPr>
        <p:spPr>
          <a:xfrm>
            <a:off x="457170" y="1203629"/>
            <a:ext cx="4015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g3237ba1d444_1_99"/>
          <p:cNvSpPr txBox="1"/>
          <p:nvPr>
            <p:ph idx="2" type="body"/>
          </p:nvPr>
        </p:nvSpPr>
        <p:spPr>
          <a:xfrm>
            <a:off x="457170" y="2761688"/>
            <a:ext cx="4015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g3237ba1d444_1_99"/>
          <p:cNvSpPr txBox="1"/>
          <p:nvPr>
            <p:ph idx="3" type="body"/>
          </p:nvPr>
        </p:nvSpPr>
        <p:spPr>
          <a:xfrm>
            <a:off x="4673598" y="1203629"/>
            <a:ext cx="40152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1">
  <p:cSld name="Title,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215ab0ec66_2_127"/>
          <p:cNvSpPr txBox="1"/>
          <p:nvPr>
            <p:ph type="title"/>
          </p:nvPr>
        </p:nvSpPr>
        <p:spPr>
          <a:xfrm>
            <a:off x="311759" y="316080"/>
            <a:ext cx="852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g3215ab0ec66_2_127"/>
          <p:cNvSpPr txBox="1"/>
          <p:nvPr>
            <p:ph idx="1" type="body"/>
          </p:nvPr>
        </p:nvSpPr>
        <p:spPr>
          <a:xfrm>
            <a:off x="311759" y="1225079"/>
            <a:ext cx="8520000" cy="3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g3215ab0ec66_2_127"/>
          <p:cNvSpPr txBox="1"/>
          <p:nvPr>
            <p:ph idx="12" type="sldNum"/>
          </p:nvPr>
        </p:nvSpPr>
        <p:spPr>
          <a:xfrm>
            <a:off x="4419600" y="4608064"/>
            <a:ext cx="2133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237ba1d444_1_104"/>
          <p:cNvSpPr txBox="1"/>
          <p:nvPr>
            <p:ph idx="1" type="subTitle"/>
          </p:nvPr>
        </p:nvSpPr>
        <p:spPr>
          <a:xfrm>
            <a:off x="457170" y="205012"/>
            <a:ext cx="8228400" cy="39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237ba1d444_1_106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37ba1d444_1_108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g3237ba1d444_1_108"/>
          <p:cNvSpPr txBox="1"/>
          <p:nvPr>
            <p:ph idx="1" type="body"/>
          </p:nvPr>
        </p:nvSpPr>
        <p:spPr>
          <a:xfrm>
            <a:off x="457170" y="1203629"/>
            <a:ext cx="40152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g3237ba1d444_1_108"/>
          <p:cNvSpPr txBox="1"/>
          <p:nvPr>
            <p:ph idx="2" type="body"/>
          </p:nvPr>
        </p:nvSpPr>
        <p:spPr>
          <a:xfrm>
            <a:off x="4673598" y="1203629"/>
            <a:ext cx="40152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237ba1d444_1_112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g3237ba1d444_1_112"/>
          <p:cNvSpPr txBox="1"/>
          <p:nvPr>
            <p:ph idx="1" type="subTitle"/>
          </p:nvPr>
        </p:nvSpPr>
        <p:spPr>
          <a:xfrm>
            <a:off x="457170" y="1203629"/>
            <a:ext cx="82284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38e86903cc_0_34"/>
          <p:cNvSpPr txBox="1"/>
          <p:nvPr>
            <p:ph type="title"/>
          </p:nvPr>
        </p:nvSpPr>
        <p:spPr>
          <a:xfrm>
            <a:off x="1277322" y="-11720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/>
        </p:txBody>
      </p:sp>
      <p:sp>
        <p:nvSpPr>
          <p:cNvPr id="27" name="Google Shape;27;g238e86903cc_0_34"/>
          <p:cNvSpPr txBox="1"/>
          <p:nvPr>
            <p:ph idx="1" type="body"/>
          </p:nvPr>
        </p:nvSpPr>
        <p:spPr>
          <a:xfrm>
            <a:off x="334495" y="928106"/>
            <a:ext cx="86742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  <p:sp>
        <p:nvSpPr>
          <p:cNvPr id="28" name="Google Shape;28;g238e86903cc_0_34"/>
          <p:cNvSpPr txBox="1"/>
          <p:nvPr>
            <p:ph idx="12" type="sldNum"/>
          </p:nvPr>
        </p:nvSpPr>
        <p:spPr>
          <a:xfrm>
            <a:off x="6360822" y="4697398"/>
            <a:ext cx="192300" cy="1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29450" spcFirstLastPara="1" rIns="29450" wrap="square" tIns="294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1">
  <p:cSld name="TITLE_AND_BOD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38e86903cc_1_136"/>
          <p:cNvSpPr txBox="1"/>
          <p:nvPr>
            <p:ph type="title"/>
          </p:nvPr>
        </p:nvSpPr>
        <p:spPr>
          <a:xfrm>
            <a:off x="1277322" y="-11720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/>
        </p:txBody>
      </p:sp>
      <p:sp>
        <p:nvSpPr>
          <p:cNvPr id="31" name="Google Shape;31;g238e86903cc_1_136"/>
          <p:cNvSpPr txBox="1"/>
          <p:nvPr>
            <p:ph idx="1" type="body"/>
          </p:nvPr>
        </p:nvSpPr>
        <p:spPr>
          <a:xfrm>
            <a:off x="334495" y="928106"/>
            <a:ext cx="86742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  <p:sp>
        <p:nvSpPr>
          <p:cNvPr id="32" name="Google Shape;32;g238e86903cc_1_136"/>
          <p:cNvSpPr txBox="1"/>
          <p:nvPr>
            <p:ph idx="12" type="sldNum"/>
          </p:nvPr>
        </p:nvSpPr>
        <p:spPr>
          <a:xfrm>
            <a:off x="6360822" y="4697398"/>
            <a:ext cx="192300" cy="1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29450" spcFirstLastPara="1" rIns="29450" wrap="square" tIns="294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8"/>
          <p:cNvSpPr txBox="1"/>
          <p:nvPr>
            <p:ph type="title"/>
          </p:nvPr>
        </p:nvSpPr>
        <p:spPr>
          <a:xfrm>
            <a:off x="457170" y="205012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18"/>
          <p:cNvSpPr txBox="1"/>
          <p:nvPr>
            <p:ph idx="1" type="body"/>
          </p:nvPr>
        </p:nvSpPr>
        <p:spPr>
          <a:xfrm>
            <a:off x="457170" y="1203629"/>
            <a:ext cx="8228400" cy="298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1">
  <p:cSld name="TITLE_AND_BODY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22fd9a38cc_3_758"/>
          <p:cNvSpPr txBox="1"/>
          <p:nvPr>
            <p:ph type="title"/>
          </p:nvPr>
        </p:nvSpPr>
        <p:spPr>
          <a:xfrm>
            <a:off x="1277322" y="-11720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/>
        </p:txBody>
      </p:sp>
      <p:sp>
        <p:nvSpPr>
          <p:cNvPr id="42" name="Google Shape;42;g322fd9a38cc_3_758"/>
          <p:cNvSpPr txBox="1"/>
          <p:nvPr>
            <p:ph idx="1" type="body"/>
          </p:nvPr>
        </p:nvSpPr>
        <p:spPr>
          <a:xfrm>
            <a:off x="334495" y="928106"/>
            <a:ext cx="86742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  <p:sp>
        <p:nvSpPr>
          <p:cNvPr id="43" name="Google Shape;43;g322fd9a38cc_3_758"/>
          <p:cNvSpPr txBox="1"/>
          <p:nvPr>
            <p:ph idx="12" type="sldNum"/>
          </p:nvPr>
        </p:nvSpPr>
        <p:spPr>
          <a:xfrm>
            <a:off x="6360822" y="4697398"/>
            <a:ext cx="192300" cy="1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29450" spcFirstLastPara="1" rIns="29450" wrap="square" tIns="294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TITLE_AND_BODY_2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22fd9a38cc_3_762"/>
          <p:cNvSpPr txBox="1"/>
          <p:nvPr>
            <p:ph type="title"/>
          </p:nvPr>
        </p:nvSpPr>
        <p:spPr>
          <a:xfrm>
            <a:off x="1277322" y="-11720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/>
        </p:txBody>
      </p:sp>
      <p:sp>
        <p:nvSpPr>
          <p:cNvPr id="46" name="Google Shape;46;g322fd9a38cc_3_762"/>
          <p:cNvSpPr txBox="1"/>
          <p:nvPr>
            <p:ph idx="1" type="body"/>
          </p:nvPr>
        </p:nvSpPr>
        <p:spPr>
          <a:xfrm>
            <a:off x="334495" y="928106"/>
            <a:ext cx="86742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/>
            </a:lvl9pPr>
          </a:lstStyle>
          <a:p/>
        </p:txBody>
      </p:sp>
      <p:sp>
        <p:nvSpPr>
          <p:cNvPr id="47" name="Google Shape;47;g322fd9a38cc_3_762"/>
          <p:cNvSpPr txBox="1"/>
          <p:nvPr>
            <p:ph idx="12" type="sldNum"/>
          </p:nvPr>
        </p:nvSpPr>
        <p:spPr>
          <a:xfrm>
            <a:off x="6360822" y="4697398"/>
            <a:ext cx="192300" cy="1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450" lIns="29450" spcFirstLastPara="1" rIns="29450" wrap="square" tIns="294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6" Type="http://schemas.openxmlformats.org/officeDocument/2006/relationships/theme" Target="../theme/theme6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12"/>
          <p:cNvPicPr preferRelativeResize="0"/>
          <p:nvPr/>
        </p:nvPicPr>
        <p:blipFill rotWithShape="1">
          <a:blip r:embed="rId1">
            <a:alphaModFix/>
          </a:blip>
          <a:srcRect b="11458" l="10429" r="7890" t="10488"/>
          <a:stretch/>
        </p:blipFill>
        <p:spPr>
          <a:xfrm>
            <a:off x="0" y="0"/>
            <a:ext cx="1287462" cy="123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462" y="0"/>
            <a:ext cx="7856537" cy="1230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8;p112"/>
          <p:cNvCxnSpPr/>
          <p:nvPr/>
        </p:nvCxnSpPr>
        <p:spPr>
          <a:xfrm flipH="1" rot="10800000">
            <a:off x="-6350" y="1250950"/>
            <a:ext cx="9156698" cy="12698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9" name="Google Shape;9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87462" cy="12318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12"/>
          <p:cNvSpPr txBox="1"/>
          <p:nvPr>
            <p:ph type="title"/>
          </p:nvPr>
        </p:nvSpPr>
        <p:spPr>
          <a:xfrm>
            <a:off x="311150" y="444500"/>
            <a:ext cx="8521699" cy="5730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2"/>
          <p:cNvSpPr txBox="1"/>
          <p:nvPr>
            <p:ph idx="1" type="body"/>
          </p:nvPr>
        </p:nvSpPr>
        <p:spPr>
          <a:xfrm>
            <a:off x="311150" y="1152525"/>
            <a:ext cx="8521699" cy="3416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4"/>
          <p:cNvSpPr txBox="1"/>
          <p:nvPr>
            <p:ph type="title"/>
          </p:nvPr>
        </p:nvSpPr>
        <p:spPr>
          <a:xfrm>
            <a:off x="311150" y="444500"/>
            <a:ext cx="85218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14"/>
          <p:cNvSpPr txBox="1"/>
          <p:nvPr>
            <p:ph idx="1" type="body"/>
          </p:nvPr>
        </p:nvSpPr>
        <p:spPr>
          <a:xfrm>
            <a:off x="311150" y="1152525"/>
            <a:ext cx="8521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6"/>
          <p:cNvSpPr txBox="1"/>
          <p:nvPr>
            <p:ph type="title"/>
          </p:nvPr>
        </p:nvSpPr>
        <p:spPr>
          <a:xfrm>
            <a:off x="457200" y="204787"/>
            <a:ext cx="82281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16"/>
          <p:cNvSpPr txBox="1"/>
          <p:nvPr>
            <p:ph idx="1" type="body"/>
          </p:nvPr>
        </p:nvSpPr>
        <p:spPr>
          <a:xfrm>
            <a:off x="457200" y="1203325"/>
            <a:ext cx="82281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237ba1d444_1_67"/>
          <p:cNvSpPr txBox="1"/>
          <p:nvPr>
            <p:ph type="title"/>
          </p:nvPr>
        </p:nvSpPr>
        <p:spPr>
          <a:xfrm>
            <a:off x="457200" y="204787"/>
            <a:ext cx="82281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g3237ba1d444_1_67"/>
          <p:cNvSpPr txBox="1"/>
          <p:nvPr>
            <p:ph idx="1" type="body"/>
          </p:nvPr>
        </p:nvSpPr>
        <p:spPr>
          <a:xfrm>
            <a:off x="457200" y="1203325"/>
            <a:ext cx="82281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4.xml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slide" Target="/ppt/slides/slide4.xml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gif"/><Relationship Id="rId4" Type="http://schemas.openxmlformats.org/officeDocument/2006/relationships/slide" Target="/ppt/slides/slide4.xml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ppt/slides/slide1.xml" TargetMode="External"/><Relationship Id="rId4" Type="http://schemas.openxmlformats.org/officeDocument/2006/relationships/slide" Target="/ppt/slides/slide4.xml"/><Relationship Id="rId5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ppt/slides/slide1.xml" TargetMode="External"/><Relationship Id="rId4" Type="http://schemas.openxmlformats.org/officeDocument/2006/relationships/slide" Target="/ppt/slides/slide4.xml"/><Relationship Id="rId5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gif"/><Relationship Id="rId4" Type="http://schemas.openxmlformats.org/officeDocument/2006/relationships/slide" Target="/ppt/slides/slide4.xml"/><Relationship Id="rId5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4.xml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4.xml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4.xml"/><Relationship Id="rId4" Type="http://schemas.openxmlformats.org/officeDocument/2006/relationships/image" Target="../media/image8.png"/><Relationship Id="rId5" Type="http://schemas.openxmlformats.org/officeDocument/2006/relationships/image" Target="../media/image24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gif"/><Relationship Id="rId4" Type="http://schemas.openxmlformats.org/officeDocument/2006/relationships/slide" Target="/ppt/slides/slide4.xml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slide" Target="/ppt/slides/slide4.xml"/><Relationship Id="rId5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4.xml"/><Relationship Id="rId4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4.xml"/><Relationship Id="rId4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gif"/><Relationship Id="rId4" Type="http://schemas.openxmlformats.org/officeDocument/2006/relationships/slide" Target="/ppt/slides/slide4.xml"/><Relationship Id="rId5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slide" Target="/ppt/slides/slide4.xml"/><Relationship Id="rId4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slide" Target="/ppt/slides/slide4.xml"/><Relationship Id="rId4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slide" Target="/ppt/slides/slide4.xml"/><Relationship Id="rId4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jpg"/><Relationship Id="rId4" Type="http://schemas.openxmlformats.org/officeDocument/2006/relationships/slide" Target="/ppt/slides/slide4.xml"/><Relationship Id="rId5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Relationship Id="rId4" Type="http://schemas.openxmlformats.org/officeDocument/2006/relationships/slide" Target="/ppt/slides/slide4.xml"/><Relationship Id="rId5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Relationship Id="rId4" Type="http://schemas.openxmlformats.org/officeDocument/2006/relationships/slide" Target="/ppt/slides/slide4.xml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1.png"/><Relationship Id="rId5" Type="http://schemas.openxmlformats.org/officeDocument/2006/relationships/slide" Target="/ppt/slides/slide4.xml"/><Relationship Id="rId6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1.png"/><Relationship Id="rId5" Type="http://schemas.openxmlformats.org/officeDocument/2006/relationships/slide" Target="/ppt/slides/slide4.xml"/><Relationship Id="rId6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2.jpg"/><Relationship Id="rId6" Type="http://schemas.openxmlformats.org/officeDocument/2006/relationships/slide" Target="/ppt/slides/slide4.xml"/><Relationship Id="rId7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1.png"/><Relationship Id="rId5" Type="http://schemas.openxmlformats.org/officeDocument/2006/relationships/slide" Target="/ppt/slides/slide4.xml"/><Relationship Id="rId6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1.png"/><Relationship Id="rId5" Type="http://schemas.openxmlformats.org/officeDocument/2006/relationships/slide" Target="/ppt/slides/slide4.xml"/><Relationship Id="rId6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1.png"/><Relationship Id="rId5" Type="http://schemas.openxmlformats.org/officeDocument/2006/relationships/slide" Target="/ppt/slides/slide4.xml"/><Relationship Id="rId6" Type="http://schemas.openxmlformats.org/officeDocument/2006/relationships/image" Target="../media/image8.png"/><Relationship Id="rId7" Type="http://schemas.openxmlformats.org/officeDocument/2006/relationships/image" Target="../media/image1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1.png"/><Relationship Id="rId5" Type="http://schemas.openxmlformats.org/officeDocument/2006/relationships/slide" Target="/ppt/slides/slide4.xml"/><Relationship Id="rId6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1.png"/><Relationship Id="rId5" Type="http://schemas.openxmlformats.org/officeDocument/2006/relationships/slide" Target="/ppt/slides/slide4.xml"/><Relationship Id="rId6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1.jpg"/><Relationship Id="rId6" Type="http://schemas.openxmlformats.org/officeDocument/2006/relationships/slide" Target="/ppt/slides/slide4.xml"/><Relationship Id="rId7" Type="http://schemas.openxmlformats.org/officeDocument/2006/relationships/image" Target="../media/image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1.png"/><Relationship Id="rId5" Type="http://schemas.openxmlformats.org/officeDocument/2006/relationships/slide" Target="/ppt/slides/slide4.xml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6.xml"/><Relationship Id="rId10" Type="http://schemas.openxmlformats.org/officeDocument/2006/relationships/slide" Target="/ppt/slides/slide7.xml"/><Relationship Id="rId13" Type="http://schemas.openxmlformats.org/officeDocument/2006/relationships/slide" Target="/ppt/slides/slide15.xml"/><Relationship Id="rId12" Type="http://schemas.openxmlformats.org/officeDocument/2006/relationships/slide" Target="/ppt/slides/slide2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17.xml"/><Relationship Id="rId4" Type="http://schemas.openxmlformats.org/officeDocument/2006/relationships/slide" Target="/ppt/slides/slide11.xml"/><Relationship Id="rId9" Type="http://schemas.openxmlformats.org/officeDocument/2006/relationships/slide" Target="/ppt/slides/slide25.xml"/><Relationship Id="rId15" Type="http://schemas.openxmlformats.org/officeDocument/2006/relationships/slide" Target="/ppt/slides/slide27.xml"/><Relationship Id="rId14" Type="http://schemas.openxmlformats.org/officeDocument/2006/relationships/slide" Target="/ppt/slides/slide27.xml"/><Relationship Id="rId17" Type="http://schemas.openxmlformats.org/officeDocument/2006/relationships/slide" Target="/ppt/slides/slide9.xml"/><Relationship Id="rId16" Type="http://schemas.openxmlformats.org/officeDocument/2006/relationships/slide" Target="/ppt/slides/slide27.xml"/><Relationship Id="rId5" Type="http://schemas.openxmlformats.org/officeDocument/2006/relationships/slide" Target="/ppt/slides/slide23.xml"/><Relationship Id="rId19" Type="http://schemas.openxmlformats.org/officeDocument/2006/relationships/image" Target="../media/image1.png"/><Relationship Id="rId6" Type="http://schemas.openxmlformats.org/officeDocument/2006/relationships/slide" Target="/ppt/slides/slide30.xml"/><Relationship Id="rId18" Type="http://schemas.openxmlformats.org/officeDocument/2006/relationships/slide" Target="/ppt/slides/slide42.xml"/><Relationship Id="rId7" Type="http://schemas.openxmlformats.org/officeDocument/2006/relationships/slide" Target="/ppt/slides/slide19.xml"/><Relationship Id="rId8" Type="http://schemas.openxmlformats.org/officeDocument/2006/relationships/slide" Target="/ppt/slides/slide13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1.png"/><Relationship Id="rId5" Type="http://schemas.openxmlformats.org/officeDocument/2006/relationships/slide" Target="/ppt/slides/slide4.xml"/><Relationship Id="rId6" Type="http://schemas.openxmlformats.org/officeDocument/2006/relationships/image" Target="../media/image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1.png"/><Relationship Id="rId5" Type="http://schemas.openxmlformats.org/officeDocument/2006/relationships/slide" Target="/ppt/slides/slide4.xml"/><Relationship Id="rId6" Type="http://schemas.openxmlformats.org/officeDocument/2006/relationships/image" Target="../media/image8.png"/><Relationship Id="rId7" Type="http://schemas.openxmlformats.org/officeDocument/2006/relationships/image" Target="../media/image16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1.png"/><Relationship Id="rId5" Type="http://schemas.openxmlformats.org/officeDocument/2006/relationships/slide" Target="/ppt/slides/slide4.xml"/><Relationship Id="rId6" Type="http://schemas.openxmlformats.org/officeDocument/2006/relationships/image" Target="../media/image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1.png"/><Relationship Id="rId5" Type="http://schemas.openxmlformats.org/officeDocument/2006/relationships/slide" Target="/ppt/slides/slide4.xml"/><Relationship Id="rId6" Type="http://schemas.openxmlformats.org/officeDocument/2006/relationships/image" Target="../media/image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6.jpg"/><Relationship Id="rId6" Type="http://schemas.openxmlformats.org/officeDocument/2006/relationships/slide" Target="/ppt/slides/slide4.xml"/><Relationship Id="rId7" Type="http://schemas.openxmlformats.org/officeDocument/2006/relationships/image" Target="../media/image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1.png"/><Relationship Id="rId5" Type="http://schemas.openxmlformats.org/officeDocument/2006/relationships/slide" Target="/ppt/slides/slide4.xml"/><Relationship Id="rId6" Type="http://schemas.openxmlformats.org/officeDocument/2006/relationships/image" Target="../media/image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1.png"/><Relationship Id="rId5" Type="http://schemas.openxmlformats.org/officeDocument/2006/relationships/slide" Target="/ppt/slides/slide4.xml"/><Relationship Id="rId6" Type="http://schemas.openxmlformats.org/officeDocument/2006/relationships/image" Target="../media/image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://ppt/slides/slide1.xml" TargetMode="External"/><Relationship Id="rId4" Type="http://schemas.openxmlformats.org/officeDocument/2006/relationships/image" Target="../media/image1.png"/><Relationship Id="rId5" Type="http://schemas.openxmlformats.org/officeDocument/2006/relationships/slide" Target="/ppt/slides/slide4.xml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gif"/><Relationship Id="rId4" Type="http://schemas.openxmlformats.org/officeDocument/2006/relationships/slide" Target="/ppt/slides/slide4.xml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gif"/><Relationship Id="rId4" Type="http://schemas.openxmlformats.org/officeDocument/2006/relationships/slide" Target="/ppt/slides/slide4.xml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4.xml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4.xml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/>
          <p:cNvSpPr txBox="1"/>
          <p:nvPr/>
        </p:nvSpPr>
        <p:spPr>
          <a:xfrm>
            <a:off x="311150" y="315912"/>
            <a:ext cx="8520112" cy="8318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7" name="Google Shape;147;p1"/>
          <p:cNvCxnSpPr/>
          <p:nvPr/>
        </p:nvCxnSpPr>
        <p:spPr>
          <a:xfrm>
            <a:off x="401637" y="12636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875"/>
            <a:ext cx="9144000" cy="18240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1"/>
          <p:cNvCxnSpPr/>
          <p:nvPr/>
        </p:nvCxnSpPr>
        <p:spPr>
          <a:xfrm>
            <a:off x="-12700" y="1822450"/>
            <a:ext cx="9169399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6512" y="3416300"/>
            <a:ext cx="1528762" cy="153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"/>
          <p:cNvSpPr/>
          <p:nvPr/>
        </p:nvSpPr>
        <p:spPr>
          <a:xfrm>
            <a:off x="144154" y="2274025"/>
            <a:ext cx="8855690" cy="7725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0B5394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3C47D"/>
                </a:solidFill>
                <a:latin typeface="Times New Roman"/>
              </a:rPr>
              <a:t>ДА ИЗСЛЕДВАМЕ ЗАЕДНО!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22fd9a38cc_3_329"/>
          <p:cNvSpPr txBox="1"/>
          <p:nvPr/>
        </p:nvSpPr>
        <p:spPr>
          <a:xfrm>
            <a:off x="311150" y="1225550"/>
            <a:ext cx="8611200" cy="3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7"/>
              <a:buFont typeface="Times New Roman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Коя чужда дума отговаря най-точно на дефиницията</a:t>
            </a:r>
            <a:r>
              <a:rPr b="1" i="0" lang="bg-BG" sz="20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35"/>
                  </a:ext>
                </a:extLst>
              </a:rPr>
              <a:t>? </a:t>
            </a:r>
            <a:endParaRPr b="1" i="0" sz="2000" u="none" cap="none" strike="noStrike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17"/>
              <a:buFont typeface="Times New Roman"/>
              <a:buNone/>
            </a:pPr>
            <a:r>
              <a:rPr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36"/>
                  </a:ext>
                </a:extLst>
              </a:rPr>
              <a:t> 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20 т.)</a:t>
            </a:r>
            <a:endParaRPr b="1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‘</a:t>
            </a:r>
            <a:r>
              <a:rPr b="0" i="0" lang="bg-BG" sz="23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блюдо от деликатеси (колбаси, хайвер и др.), което се поднася преди основното ястие</a:t>
            </a: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’, дума от френски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ордьовър</a:t>
            </a:r>
            <a:endParaRPr b="0" i="0" sz="23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</a:t>
            </a:r>
            <a:r>
              <a:rPr b="0" i="0" lang="bg-BG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</a:t>
            </a: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другар, побратим</a:t>
            </a:r>
            <a:r>
              <a:rPr b="0" i="0" lang="bg-BG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дума от турски – </a:t>
            </a:r>
            <a:r>
              <a:rPr b="0" i="0" lang="bg-BG" sz="23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аркадаш, авер</a:t>
            </a:r>
            <a:endParaRPr b="0" i="0" sz="2300" u="none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</a:t>
            </a:r>
            <a:r>
              <a:rPr b="0" i="0" lang="bg-BG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</a:t>
            </a: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честен </a:t>
            </a: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37"/>
                  </a:ext>
                </a:extLst>
              </a:rPr>
              <a:t>играч</a:t>
            </a: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спорта</a:t>
            </a:r>
            <a:r>
              <a:rPr b="0" i="0" lang="bg-BG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дума от английски – </a:t>
            </a:r>
            <a:r>
              <a:rPr b="0" i="0" lang="bg-BG" sz="23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спортсмен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38"/>
                  </a:ext>
                </a:extLst>
              </a:rPr>
              <a:t>Г) </a:t>
            </a: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</a:t>
            </a:r>
            <a:r>
              <a:rPr b="0" i="0" lang="bg-BG" sz="23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кратка, сбита информация за някакво събитие, решение и под., която се дава пред журналисти от официални лица и др.’</a:t>
            </a: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дума от английски </a:t>
            </a: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39"/>
                  </a:ext>
                </a:extLst>
              </a:rPr>
              <a:t>– </a:t>
            </a:r>
            <a:r>
              <a:rPr b="0" i="0" lang="bg-BG" sz="23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40"/>
                  </a:ext>
                </a:extLst>
              </a:rPr>
              <a:t>брифинг</a:t>
            </a:r>
            <a:endParaRPr b="1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Д) ‘учленение, </a:t>
            </a:r>
            <a:r>
              <a:rPr b="0" i="0" lang="bg-BG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произнасяне’</a:t>
            </a: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дума от латински –</a:t>
            </a:r>
            <a:r>
              <a:rPr b="0" i="0" lang="bg-BG" sz="23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артикулация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1" name="Google Shape;231;g322fd9a38cc_3_329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232" name="Google Shape;232;g322fd9a38cc_3_329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9985" y="169800"/>
            <a:ext cx="1050900" cy="78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322fd9a38cc_3_329"/>
          <p:cNvSpPr txBox="1"/>
          <p:nvPr/>
        </p:nvSpPr>
        <p:spPr>
          <a:xfrm>
            <a:off x="311150" y="279400"/>
            <a:ext cx="72573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Чужди думи</a:t>
            </a:r>
            <a:r>
              <a:rPr lang="bg-BG" sz="4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lang="bg-BG" sz="3600">
                <a:latin typeface="Times New Roman"/>
                <a:ea typeface="Times New Roman"/>
                <a:cs typeface="Times New Roman"/>
                <a:sym typeface="Times New Roman"/>
              </a:rPr>
              <a:t>100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точки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22fd9a38cc_3_582"/>
          <p:cNvSpPr txBox="1"/>
          <p:nvPr/>
        </p:nvSpPr>
        <p:spPr>
          <a:xfrm>
            <a:off x="311150" y="1225550"/>
            <a:ext cx="85200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Открийте значението на полския фразеологизъм  </a:t>
            </a:r>
            <a:endParaRPr b="1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bg-BG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robi z igły widły (пряк превод </a:t>
            </a:r>
            <a:r>
              <a:rPr i="0" lang="bg-BG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i="0" lang="bg-BG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bg-BG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</a:t>
            </a:r>
            <a:r>
              <a:rPr b="1" i="1" lang="bg-BG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1" i="1" lang="bg-BG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иглата вила</a:t>
            </a:r>
            <a:r>
              <a:rPr b="1" i="0" lang="bg-BG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посочете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фразеологизъм на български с подобно значение</a:t>
            </a:r>
            <a:r>
              <a:rPr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25 точки)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Минавам през иглено ухо.</a:t>
            </a:r>
            <a:endParaRPr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Муха ме е ухапала.</a:t>
            </a:r>
            <a:endParaRPr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Търся игла в купа сено.</a:t>
            </a:r>
            <a:endParaRPr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Правя от мухата слон.</a:t>
            </a:r>
            <a:endParaRPr b="0" i="0" sz="2800" u="none" cap="none" strike="noStrike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9" name="Google Shape;239;g322fd9a38cc_3_582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240" name="Google Shape;240;g322fd9a38cc_3_5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1625" y="2571750"/>
            <a:ext cx="2162175" cy="242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22fd9a38cc_3_582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9985" y="169800"/>
            <a:ext cx="1050900" cy="78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322fd9a38cc_3_582"/>
          <p:cNvSpPr txBox="1"/>
          <p:nvPr/>
        </p:nvSpPr>
        <p:spPr>
          <a:xfrm>
            <a:off x="311150" y="279400"/>
            <a:ext cx="70776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Фразеологизми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точки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22fd9a38cc_3_568"/>
          <p:cNvSpPr txBox="1"/>
          <p:nvPr/>
        </p:nvSpPr>
        <p:spPr>
          <a:xfrm>
            <a:off x="311150" y="1175025"/>
            <a:ext cx="6462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Открийте значението на полския фразеологизъм  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bg-BG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robi z igły widły (пряк превод </a:t>
            </a:r>
            <a:r>
              <a:rPr i="0" lang="bg-BG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i="0" lang="bg-BG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bg-BG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</a:t>
            </a:r>
            <a:r>
              <a:rPr b="1" i="1" lang="bg-BG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1" i="1" lang="bg-BG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иглата вила</a:t>
            </a:r>
            <a:r>
              <a:rPr b="1" i="0" lang="bg-BG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посочете фразеологизъм на български с подобно значение.</a:t>
            </a:r>
            <a:r>
              <a:rPr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25 точки)</a:t>
            </a:r>
            <a:endParaRPr i="0" sz="1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i="0" lang="bg-BG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Значение:</a:t>
            </a:r>
            <a:r>
              <a:rPr b="1" i="0" lang="bg-BG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‘силно преувеличавам нещо, отдавам прекалено голямо значение на нещо’</a:t>
            </a:r>
            <a:r>
              <a:rPr i="0" lang="bg-BG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bg-BG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Съответствие на български:</a:t>
            </a:r>
            <a:r>
              <a:rPr b="1" i="0" lang="bg-BG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правя от мухата слон</a:t>
            </a:r>
            <a:r>
              <a:rPr i="0" lang="bg-BG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	</a:t>
            </a:r>
            <a:r>
              <a:rPr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8" name="Google Shape;248;g322fd9a38cc_3_568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249" name="Google Shape;249;g322fd9a38cc_3_5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4925" y="1595588"/>
            <a:ext cx="2131200" cy="249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322fd9a38cc_3_568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9985" y="169800"/>
            <a:ext cx="1050900" cy="78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322fd9a38cc_3_568"/>
          <p:cNvSpPr txBox="1"/>
          <p:nvPr/>
        </p:nvSpPr>
        <p:spPr>
          <a:xfrm>
            <a:off x="311150" y="279400"/>
            <a:ext cx="69633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Фразеологизми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точки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22fd9a38cc_3_503"/>
          <p:cNvSpPr txBox="1"/>
          <p:nvPr/>
        </p:nvSpPr>
        <p:spPr>
          <a:xfrm>
            <a:off x="457200" y="1203325"/>
            <a:ext cx="82281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Свържете синонимните изрази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15 т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 i="0" sz="900" u="none" cap="none" strike="noStrik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322fd9a38cc_3_503"/>
          <p:cNvSpPr txBox="1"/>
          <p:nvPr/>
        </p:nvSpPr>
        <p:spPr>
          <a:xfrm>
            <a:off x="8015285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g322fd9a38cc_3_503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graphicFrame>
        <p:nvGraphicFramePr>
          <p:cNvPr id="259" name="Google Shape;259;g322fd9a38cc_3_503"/>
          <p:cNvGraphicFramePr/>
          <p:nvPr/>
        </p:nvGraphicFramePr>
        <p:xfrm>
          <a:off x="457254" y="17969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{766768B1-F1E0-4CB6-9EB3-AA74B2AD6196}</a:tableStyleId>
              </a:tblPr>
              <a:tblGrid>
                <a:gridCol w="3619500"/>
                <a:gridCol w="4610000"/>
              </a:tblGrid>
              <a:tr h="51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1) през куп за грош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А) патил е и се държи предпазливо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2) говори бабини деветини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Б) променя мнението си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3) лее крокодилски сълзи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В) небрежно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4) запява друга песен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Г) разказва измислици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5) парен каша духа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bg-BG" sz="2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Д) държи се неискрено</a:t>
                      </a:r>
                      <a:endParaRPr sz="22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60" name="Google Shape;260;g322fd9a38cc_3_503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9985" y="169800"/>
            <a:ext cx="1050900" cy="78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322fd9a38cc_3_503"/>
          <p:cNvSpPr txBox="1"/>
          <p:nvPr/>
        </p:nvSpPr>
        <p:spPr>
          <a:xfrm>
            <a:off x="315902" y="392100"/>
            <a:ext cx="71871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Фразеологизми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 точки</a:t>
            </a:r>
            <a:r>
              <a:rPr b="0" i="0" lang="bg-BG" sz="2900" u="none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22fd9a38cc_3_511"/>
          <p:cNvSpPr txBox="1"/>
          <p:nvPr/>
        </p:nvSpPr>
        <p:spPr>
          <a:xfrm>
            <a:off x="457200" y="1203325"/>
            <a:ext cx="82281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Свържете синонимните изрази. 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15 т.)</a:t>
            </a:r>
            <a:endParaRPr b="1" sz="900">
              <a:solidFill>
                <a:srgbClr val="38761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t/>
            </a:r>
            <a:endParaRPr b="1" sz="24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g322fd9a38cc_3_511"/>
          <p:cNvSpPr txBox="1"/>
          <p:nvPr/>
        </p:nvSpPr>
        <p:spPr>
          <a:xfrm>
            <a:off x="8015285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8" name="Google Shape;268;g322fd9a38cc_3_511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graphicFrame>
        <p:nvGraphicFramePr>
          <p:cNvPr id="269" name="Google Shape;269;g322fd9a38cc_3_511"/>
          <p:cNvGraphicFramePr/>
          <p:nvPr/>
        </p:nvGraphicFramePr>
        <p:xfrm>
          <a:off x="457200" y="179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{766768B1-F1E0-4CB6-9EB3-AA74B2AD6196}</a:tableStyleId>
              </a:tblPr>
              <a:tblGrid>
                <a:gridCol w="3619500"/>
                <a:gridCol w="47613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1) през куп за грош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В) небрежно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2) говори бабини деветини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Г) разказва измислици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3) лее крокодилски сълзи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Д) държи се неискрено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4) запява друга песен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Б) променя </a:t>
                      </a: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  <a:extLst>
                            <a:ext uri="http://customooxmlschemas.google.com/">
                              <go:slidesCustomData xmlns:go="http://customooxmlschemas.google.com/" textRoundtripDataId="41"/>
                            </a:ext>
                          </a:extLst>
                        </a:rPr>
                        <a:t>мнението</a:t>
                      </a: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си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5) парен каша духа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bg-BG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А) патил е и се държи предпазливо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70" name="Google Shape;270;g322fd9a38cc_3_511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9985" y="169800"/>
            <a:ext cx="1050900" cy="78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322fd9a38cc_3_511"/>
          <p:cNvSpPr txBox="1"/>
          <p:nvPr/>
        </p:nvSpPr>
        <p:spPr>
          <a:xfrm>
            <a:off x="315902" y="392100"/>
            <a:ext cx="69666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Фразеологизми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 точки</a:t>
            </a:r>
            <a:r>
              <a:rPr b="0" i="0" lang="bg-BG" sz="2900" u="none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22fd9a38cc_3_588"/>
          <p:cNvSpPr txBox="1"/>
          <p:nvPr/>
        </p:nvSpPr>
        <p:spPr>
          <a:xfrm>
            <a:off x="256425" y="1216150"/>
            <a:ext cx="85200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Какво означават фразеологизмите?</a:t>
            </a:r>
            <a:r>
              <a:rPr b="0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25 т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0" i="0" sz="1900" u="none" cap="none" strike="noStrike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Times New Roman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42"/>
                  </a:ext>
                </a:extLst>
              </a:rPr>
              <a:t>на гол тумбак чифте пищови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Times New Roman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43"/>
                  </a:ext>
                </a:extLst>
              </a:rPr>
              <a:t>крушката си има опашка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Times New Roman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на две магарета сено не мога да разделя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Times New Roman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като попарен с вряла вода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7" name="Google Shape;277;g322fd9a38cc_3_588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278" name="Google Shape;278;g322fd9a38cc_3_5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3950" y="2145900"/>
            <a:ext cx="1813624" cy="24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322fd9a38cc_3_588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9985" y="169800"/>
            <a:ext cx="1050900" cy="78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322fd9a38cc_3_588"/>
          <p:cNvSpPr txBox="1"/>
          <p:nvPr/>
        </p:nvSpPr>
        <p:spPr>
          <a:xfrm>
            <a:off x="311150" y="279400"/>
            <a:ext cx="73224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r>
              <a:rPr b="1" i="0" lang="bg-BG" sz="3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Фразеологизми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точки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22fd9a38cc_3_356"/>
          <p:cNvSpPr txBox="1"/>
          <p:nvPr/>
        </p:nvSpPr>
        <p:spPr>
          <a:xfrm>
            <a:off x="311150" y="1162225"/>
            <a:ext cx="8520000" cy="3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Какво означават фразеологизмите?</a:t>
            </a:r>
            <a:r>
              <a:rPr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25 т.)</a:t>
            </a:r>
            <a:endParaRPr sz="7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Times New Roman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44"/>
                  </a:ext>
                </a:extLst>
              </a:rPr>
              <a:t>на гол тумбак чифте пищови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45"/>
                  </a:ext>
                </a:extLst>
              </a:rPr>
              <a:t>употребява се, когато някой няма най-необходимото, а иска да има нещо, без което може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Times New Roman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46"/>
                  </a:ext>
                </a:extLst>
              </a:rPr>
              <a:t>крушката си има опашка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‘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47"/>
                  </a:ext>
                </a:extLst>
              </a:rPr>
              <a:t>съществува, налице е някакво основание, някакъв повод за нещо или да се говори, да се твърди нещо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Times New Roman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на две магарета сено не мога да разделя –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</a:t>
            </a:r>
            <a:r>
              <a:rPr b="0" i="0" lang="bg-BG" sz="2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 мога, не умея да свърша нещо; некадърен съм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Times New Roman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като попарен с вряла вода –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</a:t>
            </a:r>
            <a:r>
              <a:rPr b="0" i="0" lang="bg-BG" sz="2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крайно неприятно изненадан, наскърбен, жегнат от нещо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6" name="Google Shape;286;g322fd9a38cc_3_356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287" name="Google Shape;287;g322fd9a38cc_3_356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9985" y="169800"/>
            <a:ext cx="1050900" cy="78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322fd9a38cc_3_356"/>
          <p:cNvSpPr txBox="1"/>
          <p:nvPr/>
        </p:nvSpPr>
        <p:spPr>
          <a:xfrm>
            <a:off x="311150" y="279400"/>
            <a:ext cx="73788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r>
              <a:rPr b="1" i="0" lang="bg-BG" sz="3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Фразеологизми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точки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22fd9a38cc_3_596"/>
          <p:cNvSpPr txBox="1"/>
          <p:nvPr/>
        </p:nvSpPr>
        <p:spPr>
          <a:xfrm>
            <a:off x="311150" y="1225550"/>
            <a:ext cx="8520000" cy="3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48"/>
                  </a:ext>
                </a:extLst>
              </a:rPr>
              <a:t>Трансформирайте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формите за бъдеще време в 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49"/>
                  </a:ext>
                </a:extLst>
              </a:rPr>
              <a:t>условно наклонение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50"/>
                  </a:ext>
                </a:extLst>
              </a:rPr>
              <a:t>(40 т.)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51"/>
                  </a:ext>
                </a:extLst>
              </a:rPr>
              <a:t> Подредете стиха!</a:t>
            </a:r>
            <a:r>
              <a:rPr b="1" i="0" lang="bg-BG" sz="26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52"/>
                  </a:ext>
                </a:extLst>
              </a:rPr>
              <a:t> 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53"/>
                  </a:ext>
                </a:extLst>
              </a:rPr>
              <a:t>(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54"/>
                  </a:ext>
                </a:extLst>
              </a:rPr>
              <a:t>10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55"/>
                  </a:ext>
                </a:extLst>
              </a:rPr>
              <a:t> т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56"/>
                  </a:ext>
                </a:extLst>
              </a:rPr>
              <a:t>.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57"/>
                  </a:ext>
                </a:extLst>
              </a:rPr>
              <a:t>)</a:t>
            </a:r>
            <a:b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i="1" sz="1600" u="none" cap="none" strike="noStrike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bg-BG" sz="2400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ще плувам през всички реки и морета</a:t>
            </a:r>
            <a:br>
              <a:rPr i="1" lang="bg-BG" sz="240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1" lang="bg-BG" sz="2400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която цялото небе да се отразява и свети.</a:t>
            </a:r>
            <a:br>
              <a:rPr i="1" lang="bg-BG" sz="240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1" lang="bg-BG" sz="2400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Ако можех да се </a:t>
            </a:r>
            <a:r>
              <a:rPr b="0" i="1" lang="bg-BG" sz="2400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58"/>
                  </a:ext>
                </a:extLst>
              </a:rPr>
              <a:t>превърна</a:t>
            </a:r>
            <a:r>
              <a:rPr b="0" i="1" lang="bg-BG" sz="2400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риба,</a:t>
            </a:r>
            <a:br>
              <a:rPr i="1" lang="bg-BG" sz="240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1" lang="bg-BG" sz="2400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ще извадя от водата една мида,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4" name="Google Shape;294;g322fd9a38cc_3_596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295" name="Google Shape;295;g322fd9a38cc_3_596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9985" y="169800"/>
            <a:ext cx="1050900" cy="78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322fd9a38cc_3_596"/>
          <p:cNvSpPr txBox="1"/>
          <p:nvPr/>
        </p:nvSpPr>
        <p:spPr>
          <a:xfrm>
            <a:off x="311150" y="355600"/>
            <a:ext cx="70938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Граматика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точки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237ba1d444_1_58"/>
          <p:cNvSpPr txBox="1"/>
          <p:nvPr/>
        </p:nvSpPr>
        <p:spPr>
          <a:xfrm>
            <a:off x="311150" y="355600"/>
            <a:ext cx="85200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b="1" i="0" lang="bg-BG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Граматика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точки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3237ba1d444_1_58"/>
          <p:cNvSpPr txBox="1"/>
          <p:nvPr/>
        </p:nvSpPr>
        <p:spPr>
          <a:xfrm>
            <a:off x="311150" y="1225550"/>
            <a:ext cx="8611200" cy="3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59"/>
                  </a:ext>
                </a:extLst>
              </a:rPr>
              <a:t>Трансформирайте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формите за бъдеще време в 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60"/>
                  </a:ext>
                </a:extLst>
              </a:rPr>
              <a:t>условно наклонение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(40 т.)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Подредете стиха!</a:t>
            </a:r>
            <a:r>
              <a:rPr b="1" lang="bg-BG" sz="26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(10 т.)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bg-BG" sz="2400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Ако можех да се превърна в риба,</a:t>
            </a:r>
            <a:endParaRPr b="0" i="1" sz="2400" u="none" cap="none" strike="noStrike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bg-BG" sz="2400" u="none" cap="none" strike="noStrike">
                <a:solidFill>
                  <a:srgbClr val="006C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бих плувала</a:t>
            </a:r>
            <a:r>
              <a:rPr b="0" i="1" lang="bg-BG" sz="2400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през всички реки и морета</a:t>
            </a:r>
            <a:endParaRPr b="0" i="1" sz="2400" u="none" cap="none" strike="noStrike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bg-BG" sz="2400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b="0" i="1" lang="bg-BG" sz="2400" u="none" cap="none" strike="noStrike">
                <a:solidFill>
                  <a:srgbClr val="006C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бих извадила </a:t>
            </a:r>
            <a:r>
              <a:rPr b="0" i="1" lang="bg-BG" sz="2400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водата една мида,</a:t>
            </a:r>
            <a:endParaRPr b="0" i="1" sz="2400" u="none" cap="none" strike="noStrike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bg-BG" sz="2400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която цялото небе да се отразява и свети.</a:t>
            </a:r>
            <a:endParaRPr b="0" i="1" sz="2400" u="none" cap="none" strike="noStrike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bg-BG" sz="2400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(„Бих“, </a:t>
            </a:r>
            <a:r>
              <a:rPr lang="bg-BG" sz="240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 Абаджиев</a:t>
            </a:r>
            <a:r>
              <a:rPr lang="bg-BG" sz="240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61"/>
                  </a:ext>
                </a:extLst>
              </a:rPr>
              <a:t>а</a:t>
            </a:r>
            <a:r>
              <a:rPr b="0" i="0" lang="bg-BG" sz="2400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62"/>
                  </a:ext>
                </a:extLst>
              </a:rPr>
              <a:t>)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3" name="Google Shape;303;g3237ba1d444_1_58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304" name="Google Shape;304;g3237ba1d444_1_58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1935" y="4360800"/>
            <a:ext cx="1050900" cy="78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3237ba1d444_1_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9725" y="2052513"/>
            <a:ext cx="2052875" cy="22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23564da580_0_5"/>
          <p:cNvSpPr txBox="1"/>
          <p:nvPr/>
        </p:nvSpPr>
        <p:spPr>
          <a:xfrm>
            <a:off x="4613725" y="1219375"/>
            <a:ext cx="4387800" cy="38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1" name="Google Shape;311;g323564da580_0_5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312" name="Google Shape;312;g323564da580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4975" y="1908950"/>
            <a:ext cx="1889024" cy="25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323564da580_0_5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9985" y="169800"/>
            <a:ext cx="1050900" cy="78269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323564da580_0_5"/>
          <p:cNvSpPr txBox="1"/>
          <p:nvPr/>
        </p:nvSpPr>
        <p:spPr>
          <a:xfrm>
            <a:off x="311750" y="1111250"/>
            <a:ext cx="7206300" cy="3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Открийте грешките в текста.</a:t>
            </a:r>
            <a:r>
              <a:rPr b="1" i="0" lang="bg-BG" sz="22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15 т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0" i="0" sz="1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Картофите се обелват и се варят, докато омекнат. Салама и топеното сирене се режат на колелца. Правят се прорези в картофите и в тях се слага салам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отгоре се нарежда топеното сирене. В купичка се разбъркват червения пипер, солта, зехтина и черния пипер. След като картофите бъдат намазани със 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63"/>
                  </a:ext>
                </a:extLst>
              </a:rPr>
              <a:t>с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64"/>
                  </a:ext>
                </a:extLst>
              </a:rPr>
              <a:t>места 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65"/>
                  </a:ext>
                </a:extLst>
              </a:rPr>
              <a:t>о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 подправки, се пекат, докато придобият златист цвят.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66"/>
                  </a:ext>
                </a:extLst>
              </a:rPr>
              <a:t>Рецепта</a:t>
            </a:r>
            <a:r>
              <a:rPr b="1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картофи с топено сирене 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g323564da580_0_5"/>
          <p:cNvSpPr txBox="1"/>
          <p:nvPr/>
        </p:nvSpPr>
        <p:spPr>
          <a:xfrm>
            <a:off x="311150" y="355600"/>
            <a:ext cx="72063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Граматика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 точки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22fd9a38cc_3_0"/>
          <p:cNvSpPr txBox="1"/>
          <p:nvPr/>
        </p:nvSpPr>
        <p:spPr>
          <a:xfrm>
            <a:off x="311150" y="315912"/>
            <a:ext cx="85200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g322fd9a38cc_3_0"/>
          <p:cNvSpPr txBox="1"/>
          <p:nvPr/>
        </p:nvSpPr>
        <p:spPr>
          <a:xfrm>
            <a:off x="2211225" y="1884975"/>
            <a:ext cx="6945600" cy="3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Times New Roman"/>
              <a:buNone/>
            </a:pP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Играта се състои от </a:t>
            </a: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три кръга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На </a:t>
            </a: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всеки три </a:t>
            </a: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въпрос</a:t>
            </a: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а 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отборите теглят жребий, за да се определи редът, по който ще избират въпроси. </a:t>
            </a:r>
            <a:r>
              <a:rPr b="1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Категориите са</a:t>
            </a:r>
            <a:r>
              <a:rPr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i="1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граматика</a:t>
            </a:r>
            <a:r>
              <a:rPr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i="1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фразеологизми</a:t>
            </a:r>
            <a:r>
              <a:rPr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i="1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семантични отношения </a:t>
            </a:r>
            <a:r>
              <a:rPr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i="1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чужди думи</a:t>
            </a:r>
            <a:r>
              <a:rPr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i="1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според трудността си носят 50, 75 или 100 точки. </a:t>
            </a: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Време за отговор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по 1 минута за въпроси за 50 точки и по 1 минута и половина за въпроси за 75 и 100 точки.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Google Shape;158;g322fd9a38cc_3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150" y="3103560"/>
            <a:ext cx="1711323" cy="12747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g322fd9a38cc_3_0"/>
          <p:cNvCxnSpPr/>
          <p:nvPr/>
        </p:nvCxnSpPr>
        <p:spPr>
          <a:xfrm>
            <a:off x="401637" y="12636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160" name="Google Shape;160;g322fd9a38cc_3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5875"/>
            <a:ext cx="9144000" cy="182403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322fd9a38cc_3_0"/>
          <p:cNvSpPr txBox="1"/>
          <p:nvPr/>
        </p:nvSpPr>
        <p:spPr>
          <a:xfrm>
            <a:off x="0" y="1787460"/>
            <a:ext cx="21336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800"/>
              <a:buFont typeface="Times New Roman"/>
              <a:buNone/>
            </a:pPr>
            <a:r>
              <a:rPr b="1" i="0" lang="bg-BG" sz="32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Регламент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g322fd9a38cc_3_0"/>
          <p:cNvCxnSpPr/>
          <p:nvPr/>
        </p:nvCxnSpPr>
        <p:spPr>
          <a:xfrm>
            <a:off x="-12700" y="1822450"/>
            <a:ext cx="91695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3564da580_0_13"/>
          <p:cNvSpPr txBox="1"/>
          <p:nvPr/>
        </p:nvSpPr>
        <p:spPr>
          <a:xfrm>
            <a:off x="0" y="1111250"/>
            <a:ext cx="7901700" cy="28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Открийте грешките в текста.</a:t>
            </a:r>
            <a:r>
              <a:rPr b="1" lang="bg-BG" sz="22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67"/>
                  </a:ext>
                </a:extLst>
              </a:rPr>
              <a:t>по 15 т.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68"/>
                  </a:ext>
                </a:extLst>
              </a:rPr>
              <a:t>)</a:t>
            </a:r>
            <a:endParaRPr b="1" sz="24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Картофите </a:t>
            </a:r>
            <a:r>
              <a:rPr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 обелват и се варят, докато омекн</a:t>
            </a:r>
            <a:r>
              <a:rPr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69"/>
                  </a:ext>
                </a:extLst>
              </a:rPr>
              <a:t>ат.</a:t>
            </a:r>
            <a:r>
              <a:rPr i="0" lang="bg-BG" sz="2400" u="none" cap="none" strike="noStrike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2400" u="sng" cap="none" strike="noStrike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СаламЪТ</a:t>
            </a:r>
            <a:r>
              <a:rPr b="0" i="0" lang="bg-BG" sz="2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топеното сирене </a:t>
            </a:r>
            <a:r>
              <a:rPr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 режат на колелца. Правят се прорези в картофите и в тях се слага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2400" u="sng" cap="none" strike="noStrike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саламЪТ</a:t>
            </a:r>
            <a:r>
              <a:rPr i="0" lang="bg-BG" sz="2400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отгоре се нарежда топеното сирене. В купичка се разбъркват</a:t>
            </a:r>
            <a:r>
              <a:rPr i="0" lang="bg-BG" sz="2400" u="none" cap="none" strike="noStrik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2400" u="sng" cap="none" strike="noStrike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червениЯТ пипер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солта, </a:t>
            </a:r>
            <a:r>
              <a:rPr b="0" i="0" lang="bg-BG" sz="2400" u="sng" cap="none" strike="noStrike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зехтинЪТ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b="0" i="0" lang="bg-BG" sz="2400" u="sng" cap="none" strike="noStrike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черниЯТ пипер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 като картофите бъдат намазани със сместа от подправки, се пекат, докато придобият златист </a:t>
            </a:r>
            <a:r>
              <a:rPr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70"/>
                  </a:ext>
                </a:extLst>
              </a:rPr>
              <a:t>цвят</a:t>
            </a:r>
            <a:r>
              <a:rPr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i="0" sz="1800" u="none" cap="none" strike="noStrike">
              <a:solidFill>
                <a:schemeClr val="dk1"/>
              </a:solidFill>
            </a:endParaRPr>
          </a:p>
        </p:txBody>
      </p:sp>
      <p:sp>
        <p:nvSpPr>
          <p:cNvPr id="321" name="Google Shape;321;g323564da580_0_13"/>
          <p:cNvSpPr txBox="1"/>
          <p:nvPr/>
        </p:nvSpPr>
        <p:spPr>
          <a:xfrm>
            <a:off x="311150" y="355600"/>
            <a:ext cx="85200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b="1" i="0" lang="bg-BG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Граматика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 точки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2" name="Google Shape;322;g323564da580_0_13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323" name="Google Shape;323;g323564da580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3206" y="1553548"/>
            <a:ext cx="2316926" cy="2807249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323564da580_0_13"/>
          <p:cNvSpPr txBox="1"/>
          <p:nvPr/>
        </p:nvSpPr>
        <p:spPr>
          <a:xfrm>
            <a:off x="175075" y="4398150"/>
            <a:ext cx="7004100" cy="708000"/>
          </a:xfrm>
          <a:prstGeom prst="rect">
            <a:avLst/>
          </a:prstGeom>
          <a:solidFill>
            <a:srgbClr val="99FF99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Подчертаните думи и словосъчетания изпълняват службата на подлог, затова трябва да се членуват с пълен чле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71"/>
                  </a:ext>
                </a:extLst>
              </a:rPr>
              <a:t>н.</a:t>
            </a:r>
            <a:endParaRPr b="1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5" name="Google Shape;325;g323564da580_0_13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51935" y="4360800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22fd9a38cc_3_675"/>
          <p:cNvSpPr txBox="1"/>
          <p:nvPr>
            <p:ph idx="1" type="body"/>
          </p:nvPr>
        </p:nvSpPr>
        <p:spPr>
          <a:xfrm>
            <a:off x="353075" y="1176425"/>
            <a:ext cx="8616900" cy="3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Заменете глаголите от несвършен вид с 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72"/>
                  </a:ext>
                </a:extLst>
              </a:rPr>
              <a:t>глаголи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свъ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73"/>
                  </a:ext>
                </a:extLst>
              </a:rPr>
              <a:t>ршен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вид!</a:t>
            </a:r>
            <a:r>
              <a:rPr b="1" lang="bg-BG" sz="26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10 т.)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1" sz="26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Тогава майката </a:t>
            </a:r>
            <a:r>
              <a:rPr lang="bg-BG" sz="24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омесвала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питка и я </a:t>
            </a:r>
            <a:r>
              <a:rPr lang="bg-BG" sz="24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давала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мъжа си. Той </a:t>
            </a:r>
            <a:r>
              <a:rPr lang="bg-BG" sz="24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повеждал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момичето към гората. Като </a:t>
            </a:r>
            <a:r>
              <a:rPr lang="bg-BG" sz="24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стигали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там, бащата пак </a:t>
            </a:r>
            <a:r>
              <a:rPr lang="bg-BG" sz="24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търкулвал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питката надолу и </a:t>
            </a:r>
            <a:r>
              <a:rPr lang="bg-BG" sz="24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провождал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момичето да я вземе. Като </a:t>
            </a:r>
            <a:r>
              <a:rPr lang="bg-BG" sz="24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 връщало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момичето </a:t>
            </a:r>
            <a:r>
              <a:rPr lang="bg-BG" sz="24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почвало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да </a:t>
            </a:r>
            <a:r>
              <a:rPr lang="bg-BG" sz="24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търси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баща си и да го </a:t>
            </a:r>
            <a:r>
              <a:rPr lang="bg-BG" sz="24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вика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„Златното момиче“, народна приказка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1" name="Google Shape;331;g322fd9a38cc_3_675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332" name="Google Shape;332;g322fd9a38cc_3_675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9985" y="169800"/>
            <a:ext cx="1050900" cy="78269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322fd9a38cc_3_675"/>
          <p:cNvSpPr txBox="1"/>
          <p:nvPr>
            <p:ph type="title"/>
          </p:nvPr>
        </p:nvSpPr>
        <p:spPr>
          <a:xfrm>
            <a:off x="641850" y="-11725"/>
            <a:ext cx="68694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</a:pPr>
            <a:br>
              <a:rPr b="1"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Граматика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точки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22fd9a38cc_3_681"/>
          <p:cNvSpPr txBox="1"/>
          <p:nvPr>
            <p:ph idx="1" type="body"/>
          </p:nvPr>
        </p:nvSpPr>
        <p:spPr>
          <a:xfrm>
            <a:off x="207987" y="1111250"/>
            <a:ext cx="8616900" cy="26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Заменете глаголите от несвършен вид с глаголи от свършен вид! 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10 т.)</a:t>
            </a:r>
            <a:endParaRPr sz="1900">
              <a:solidFill>
                <a:schemeClr val="dk1"/>
              </a:solidFill>
            </a:endParaRPr>
          </a:p>
          <a:p>
            <a:pPr indent="3429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Тогава майката </a:t>
            </a:r>
            <a:r>
              <a:rPr lang="bg-BG" sz="240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омеси</a:t>
            </a:r>
            <a:r>
              <a:rPr lang="bg-BG" sz="240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74"/>
                  </a:ext>
                </a:extLst>
              </a:rPr>
              <a:t>ла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питка и я </a:t>
            </a:r>
            <a:r>
              <a:rPr lang="bg-BG" sz="240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дала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мъжа си. Той </a:t>
            </a:r>
            <a:r>
              <a:rPr lang="bg-BG" sz="240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повел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момичето към гората. Като </a:t>
            </a:r>
            <a:r>
              <a:rPr lang="bg-BG" sz="240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стигнали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там, бащата пак </a:t>
            </a:r>
            <a:r>
              <a:rPr lang="bg-BG" sz="240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търкулнал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питката надолу и </a:t>
            </a:r>
            <a:r>
              <a:rPr lang="bg-BG" sz="240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проводил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момичето да я вземе. Като </a:t>
            </a:r>
            <a:r>
              <a:rPr lang="bg-BG" sz="240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 върнало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момичето </a:t>
            </a:r>
            <a:r>
              <a:rPr lang="bg-BG" sz="240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почнало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да </a:t>
            </a:r>
            <a:r>
              <a:rPr lang="bg-BG" sz="24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търси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баща си и да го </a:t>
            </a:r>
            <a:r>
              <a:rPr lang="bg-BG" sz="24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75"/>
                  </a:ext>
                </a:extLst>
              </a:rPr>
              <a:t>вика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76"/>
                  </a:ext>
                </a:extLst>
              </a:rPr>
              <a:t>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g322fd9a38cc_3_681"/>
          <p:cNvSpPr/>
          <p:nvPr/>
        </p:nvSpPr>
        <p:spPr>
          <a:xfrm>
            <a:off x="1258875" y="3481825"/>
            <a:ext cx="7860300" cy="1601700"/>
          </a:xfrm>
          <a:prstGeom prst="wedgeRectCallout">
            <a:avLst>
              <a:gd fmla="val -19391" name="adj1"/>
              <a:gd fmla="val -57988" name="adj2"/>
            </a:avLst>
          </a:prstGeom>
          <a:solidFill>
            <a:srgbClr val="99FF99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Забелязахте ли, че двата подчертани глагола </a:t>
            </a:r>
            <a:r>
              <a:rPr b="0" i="1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търся </a:t>
            </a: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0" i="1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викам</a:t>
            </a: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 могат да се заменят с глаголи от св</a:t>
            </a:r>
            <a:r>
              <a:rPr lang="bg-BG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</a:t>
            </a: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77"/>
                  </a:ext>
                </a:extLst>
              </a:rPr>
              <a:t>д? </a:t>
            </a:r>
            <a:r>
              <a:rPr lang="bg-BG" sz="2300">
                <a:latin typeface="Times New Roman"/>
                <a:ea typeface="Times New Roman"/>
                <a:cs typeface="Times New Roman"/>
                <a:sym typeface="Times New Roman"/>
              </a:rPr>
              <a:t>С </a:t>
            </a:r>
            <a:r>
              <a:rPr b="0" i="0" lang="bg-BG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глаголи като (</a:t>
            </a:r>
            <a:r>
              <a:rPr b="0" i="1" lang="bg-BG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b="0" i="0" lang="bg-BG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1" lang="bg-BG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почвам</a:t>
            </a:r>
            <a:r>
              <a:rPr i="1" lang="bg-BG" sz="23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0" lang="bg-BG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b="0" i="0" lang="bg-BG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1" lang="bg-BG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почна,</a:t>
            </a:r>
            <a:r>
              <a:rPr i="1" lang="bg-BG" sz="23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bg-BG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продължавам</a:t>
            </a:r>
            <a:r>
              <a:rPr i="1" lang="bg-BG" sz="23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1" lang="bg-BG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продължа, спирам</a:t>
            </a:r>
            <a:r>
              <a:rPr i="1" lang="bg-BG" sz="23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1" lang="bg-BG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спра</a:t>
            </a:r>
            <a:r>
              <a:rPr b="0" i="0" lang="bg-BG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може да се употребяват само глаголи от несв. вид.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322fd9a38cc_3_681"/>
          <p:cNvSpPr txBox="1"/>
          <p:nvPr>
            <p:ph type="title"/>
          </p:nvPr>
        </p:nvSpPr>
        <p:spPr>
          <a:xfrm>
            <a:off x="641850" y="-11725"/>
            <a:ext cx="69429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</a:pPr>
            <a:br>
              <a:rPr b="1"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Граматика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точки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600"/>
          </a:p>
        </p:txBody>
      </p:sp>
      <p:cxnSp>
        <p:nvCxnSpPr>
          <p:cNvPr id="341" name="Google Shape;341;g322fd9a38cc_3_681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342" name="Google Shape;342;g322fd9a38cc_3_681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985" y="4041075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22fd9a38cc_3_456"/>
          <p:cNvSpPr txBox="1"/>
          <p:nvPr/>
        </p:nvSpPr>
        <p:spPr>
          <a:xfrm>
            <a:off x="311150" y="1225550"/>
            <a:ext cx="85200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Предположете кои са скритите думи, които са антоними на посочените.</a:t>
            </a:r>
            <a:r>
              <a:rPr b="0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10 т</a:t>
            </a:r>
            <a:r>
              <a:rPr lang="bg-BG" sz="19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bg-BG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намръщен 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 _ с _ _ _</a:t>
            </a: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смрад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б_ _ г_ _ _ 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 _ _</a:t>
            </a: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даровит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78"/>
                  </a:ext>
                </a:extLst>
              </a:rPr>
              <a:t> </a:t>
            </a:r>
            <a:r>
              <a:rPr lang="bg-BG" sz="2400"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79"/>
                  </a:ext>
                </a:extLst>
              </a:rPr>
              <a:t>б</a:t>
            </a: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80"/>
                  </a:ext>
                </a:extLst>
              </a:rPr>
              <a:t> 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81"/>
                  </a:ext>
                </a:extLst>
              </a:rPr>
              <a:t>_ 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82"/>
                  </a:ext>
                </a:extLst>
              </a:rPr>
              <a:t>з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83"/>
                  </a:ext>
                </a:extLst>
              </a:rPr>
              <a:t>_ _ _ _н 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спокойствие 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_ _ _ _ _ _ _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Д) 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здрав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п_ _ _е _ _ _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Font typeface="Times New Roman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Font typeface="Times New Roman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48" name="Google Shape;348;g322fd9a38cc_3_456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349" name="Google Shape;349;g322fd9a38cc_3_4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0375" y="1908950"/>
            <a:ext cx="1813624" cy="24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322fd9a38cc_3_456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4177" y="118675"/>
            <a:ext cx="841275" cy="62657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322fd9a38cc_3_456"/>
          <p:cNvSpPr txBox="1"/>
          <p:nvPr/>
        </p:nvSpPr>
        <p:spPr>
          <a:xfrm>
            <a:off x="311150" y="279400"/>
            <a:ext cx="78450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Семантични отношения</a:t>
            </a:r>
            <a:r>
              <a:rPr lang="bg-BG" sz="36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точки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22fd9a38cc_3_462"/>
          <p:cNvSpPr txBox="1"/>
          <p:nvPr/>
        </p:nvSpPr>
        <p:spPr>
          <a:xfrm>
            <a:off x="188913" y="1195000"/>
            <a:ext cx="8766300" cy="3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Предположете кои са скритите думи, които са антоними на посочените.</a:t>
            </a:r>
            <a:r>
              <a:rPr b="0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10 т.)</a:t>
            </a:r>
            <a:endParaRPr b="0" i="0" sz="1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600"/>
              <a:buFont typeface="Times New Roman"/>
              <a:buNone/>
            </a:pP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84"/>
                  </a:ext>
                </a:extLst>
              </a:rPr>
              <a:t>А) </a:t>
            </a:r>
            <a:r>
              <a:rPr b="0" i="0" lang="bg-BG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85"/>
                  </a:ext>
                </a:extLst>
              </a:rPr>
              <a:t>намръщен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86"/>
                  </a:ext>
                </a:extLst>
              </a:rPr>
              <a:t>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</a:t>
            </a:r>
            <a:r>
              <a:rPr b="0" i="0" lang="bg-BG" sz="2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87"/>
                  </a:ext>
                </a:extLst>
              </a:rPr>
              <a:t>който има сърдит, недоволен, мрачен израз на лицето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88"/>
                  </a:ext>
                </a:extLst>
              </a:rPr>
              <a:t> –  </a:t>
            </a:r>
            <a:r>
              <a:rPr b="0" i="0" lang="bg-BG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89"/>
                  </a:ext>
                </a:extLst>
              </a:rPr>
              <a:t>засмян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90"/>
                  </a:ext>
                </a:extLst>
              </a:rPr>
              <a:t>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</a:t>
            </a:r>
            <a:r>
              <a:rPr b="0" i="0" lang="bg-BG" sz="2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91"/>
                  </a:ext>
                </a:extLst>
              </a:rPr>
              <a:t>който се усмихва, на ко</a:t>
            </a:r>
            <a:r>
              <a:rPr lang="bg-BG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92"/>
                  </a:ext>
                </a:extLst>
              </a:rPr>
              <a:t>го</a:t>
            </a:r>
            <a:r>
              <a:rPr b="0" i="0" lang="bg-BG" sz="2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93"/>
                  </a:ext>
                </a:extLst>
              </a:rPr>
              <a:t>то лицето изразява радост, добро настроение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</a:t>
            </a:r>
            <a:r>
              <a:rPr b="0" i="0" lang="bg-BG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смрад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‘</a:t>
            </a:r>
            <a:r>
              <a:rPr b="0" i="0" lang="bg-BG" sz="2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противна, отвратителна миризма; воня, зловоние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 –  </a:t>
            </a:r>
            <a:r>
              <a:rPr b="0" i="0" lang="bg-BG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благоухание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</a:t>
            </a:r>
            <a:r>
              <a:rPr b="0" i="0" lang="bg-BG" sz="2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приятна миризма, дъх; благовоние, аромат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</a:t>
            </a:r>
            <a:r>
              <a:rPr b="0" i="0" lang="bg-BG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даровит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‘</a:t>
            </a:r>
            <a:r>
              <a:rPr b="0" i="0" lang="bg-BG" sz="2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който има някаква дарба; талантлив, надарен, способен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 –</a:t>
            </a:r>
            <a:r>
              <a:rPr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бездарен</a:t>
            </a:r>
            <a:r>
              <a:rPr i="0" lang="bg-BG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</a:t>
            </a:r>
            <a:r>
              <a:rPr i="0" lang="bg-BG" sz="2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  <a:r>
              <a:rPr lang="bg-BG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ойто няма дарба, способност да твори</a:t>
            </a:r>
            <a:r>
              <a:rPr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</a:t>
            </a:r>
            <a:r>
              <a:rPr b="0" i="0" lang="bg-BG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спокойствие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‘</a:t>
            </a:r>
            <a:r>
              <a:rPr b="0" i="0" lang="bg-BG" sz="2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94"/>
                  </a:ext>
                </a:extLst>
              </a:rPr>
              <a:t>отсъствие на тревоги, на вълнения, смущения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 – </a:t>
            </a:r>
            <a:r>
              <a:rPr b="0" i="0" lang="bg-BG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нервност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‘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95"/>
                  </a:ext>
                </a:extLst>
              </a:rPr>
              <a:t>тревожност, </a:t>
            </a:r>
            <a:r>
              <a:rPr b="0" i="0" lang="bg-BG" sz="2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96"/>
                  </a:ext>
                </a:extLst>
              </a:rPr>
              <a:t>напрегнатост, неспокойствие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bg-BG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97"/>
                  </a:ext>
                </a:extLst>
              </a:rPr>
              <a:t>Д) </a:t>
            </a:r>
            <a:r>
              <a:rPr b="0" i="0" lang="bg-BG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98"/>
                  </a:ext>
                </a:extLst>
              </a:rPr>
              <a:t>здрав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99"/>
                  </a:ext>
                </a:extLst>
              </a:rPr>
              <a:t>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</a:t>
            </a:r>
            <a:r>
              <a:rPr b="0" i="0" lang="bg-BG" sz="2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00"/>
                  </a:ext>
                </a:extLst>
              </a:rPr>
              <a:t>който е останал цял, неповреден, незасегнат от нещо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01"/>
                  </a:ext>
                </a:extLst>
              </a:rPr>
              <a:t> – </a:t>
            </a:r>
            <a:r>
              <a:rPr b="0" i="0" lang="bg-BG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02"/>
                  </a:ext>
                </a:extLst>
              </a:rPr>
              <a:t>повреден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03"/>
                  </a:ext>
                </a:extLst>
              </a:rPr>
              <a:t>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</a:t>
            </a:r>
            <a:r>
              <a:rPr b="0" i="0" lang="bg-BG" sz="2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04"/>
                  </a:ext>
                </a:extLst>
              </a:rPr>
              <a:t>който има поражение, нараняване, увреждане вследствие на </a:t>
            </a:r>
            <a:r>
              <a:rPr lang="bg-BG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нещо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endParaRPr b="0" i="0" sz="20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57" name="Google Shape;357;g322fd9a38cc_3_462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358" name="Google Shape;358;g322fd9a38cc_3_462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3110" y="135825"/>
            <a:ext cx="1050900" cy="78269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322fd9a38cc_3_462"/>
          <p:cNvSpPr txBox="1"/>
          <p:nvPr/>
        </p:nvSpPr>
        <p:spPr>
          <a:xfrm>
            <a:off x="311150" y="279400"/>
            <a:ext cx="80328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Семантични отношения</a:t>
            </a:r>
            <a:r>
              <a:rPr lang="bg-BG" sz="36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точки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2310f9f7d1_0_21"/>
          <p:cNvSpPr txBox="1"/>
          <p:nvPr/>
        </p:nvSpPr>
        <p:spPr>
          <a:xfrm>
            <a:off x="260875" y="1256675"/>
            <a:ext cx="8766300" cy="3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Times New Roman"/>
              <a:buNone/>
            </a:pP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Изреченията са групирани според типа на метафорите  в тях. Определете признака, който ги обединяв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05"/>
                  </a:ext>
                </a:extLst>
              </a:rPr>
              <a:t>а.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(по 30 т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06"/>
                  </a:ext>
                </a:extLst>
              </a:rPr>
              <a:t>.)</a:t>
            </a:r>
            <a:r>
              <a:rPr b="1" lang="bg-BG" sz="19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Къде ще разпределите изречени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ето в синьо?</a:t>
            </a:r>
            <a:r>
              <a:rPr lang="bg-BG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07"/>
                  </a:ext>
                </a:extLst>
              </a:rPr>
              <a:t> 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(15 т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08"/>
                  </a:ext>
                </a:extLst>
              </a:rPr>
              <a:t>.)</a:t>
            </a:r>
            <a:endParaRPr b="1" sz="24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Times New Roman"/>
              <a:buNone/>
            </a:pPr>
            <a:r>
              <a:rPr i="1" lang="bg-BG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b="0" i="1" lang="bg-BG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 вида му т</a:t>
            </a:r>
            <a:r>
              <a:rPr i="1" lang="bg-BG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направо изтръпн</a:t>
            </a:r>
            <a:r>
              <a:rPr i="1" lang="bg-BG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09"/>
                  </a:ext>
                </a:extLst>
              </a:rPr>
              <a:t>а</a:t>
            </a:r>
            <a:r>
              <a:rPr i="1" lang="bg-BG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 cap="none" strike="noStrike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 cap="none" strike="noStrike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65" name="Google Shape;365;g32310f9f7d1_0_21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graphicFrame>
        <p:nvGraphicFramePr>
          <p:cNvPr id="366" name="Google Shape;366;g32310f9f7d1_0_21"/>
          <p:cNvGraphicFramePr/>
          <p:nvPr/>
        </p:nvGraphicFramePr>
        <p:xfrm>
          <a:off x="119613" y="2857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{766768B1-F1E0-4CB6-9EB3-AA74B2AD6196}</a:tableStyleId>
              </a:tblPr>
              <a:tblGrid>
                <a:gridCol w="4362250"/>
                <a:gridCol w="4542525"/>
              </a:tblGrid>
              <a:tr h="46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bg-BG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Първа група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bg-BG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Втора група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F4B083"/>
                    </a:solidFill>
                  </a:tcPr>
                </a:tc>
              </a:tr>
              <a:tr h="151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bg-BG" sz="1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Лъжите му ме пронизаха в сърцето. Краката ѝ</a:t>
                      </a:r>
                      <a:r>
                        <a:rPr i="1" lang="bg-BG" sz="1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  <a:extLst>
                            <a:ext uri="http://customooxmlschemas.google.com/">
                              <go:slidesCustomData xmlns:go="http://customooxmlschemas.google.com/" textRoundtripDataId="110"/>
                            </a:ext>
                          </a:extLst>
                        </a:rPr>
                        <a:t> </a:t>
                      </a:r>
                      <a:r>
                        <a:rPr i="1" lang="bg-BG" sz="1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омекнаха</a:t>
                      </a:r>
                      <a:r>
                        <a:rPr i="1" lang="bg-BG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като разбра за пожара</a:t>
                      </a:r>
                      <a:r>
                        <a:rPr i="1" lang="bg-BG" sz="1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endParaRPr i="1"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bg-BG" sz="1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Новината направо го взриви. </a:t>
                      </a:r>
                      <a:endParaRPr i="1"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Times New Roman"/>
                        <a:buNone/>
                      </a:pPr>
                      <a:r>
                        <a:rPr i="1" lang="bg-BG" sz="1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Разреса копринената си коса. </a:t>
                      </a:r>
                      <a:endParaRPr i="1"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Times New Roman"/>
                        <a:buNone/>
                      </a:pPr>
                      <a:r>
                        <a:rPr i="1" lang="bg-BG" sz="1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Балерината танцуваше с лебедова грациозност. </a:t>
                      </a:r>
                      <a:endParaRPr i="1"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Times New Roman"/>
                        <a:buNone/>
                      </a:pPr>
                      <a:r>
                        <a:rPr i="1" lang="bg-BG" sz="1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Усмивката ѝ разкрива безупречни диамантени зъби. </a:t>
                      </a:r>
                      <a:endParaRPr i="1"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67" name="Google Shape;367;g32310f9f7d1_0_21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5151" y="111350"/>
            <a:ext cx="929550" cy="69232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32310f9f7d1_0_21"/>
          <p:cNvSpPr txBox="1"/>
          <p:nvPr/>
        </p:nvSpPr>
        <p:spPr>
          <a:xfrm>
            <a:off x="311150" y="279400"/>
            <a:ext cx="79512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Семантични отношения</a:t>
            </a:r>
            <a:r>
              <a:rPr lang="bg-BG" sz="36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 точки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d995bd080_0_9"/>
          <p:cNvSpPr txBox="1"/>
          <p:nvPr/>
        </p:nvSpPr>
        <p:spPr>
          <a:xfrm>
            <a:off x="260875" y="1256675"/>
            <a:ext cx="8766300" cy="3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Times New Roman"/>
              <a:buNone/>
            </a:pP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Изреченията са групирани според типа на метафорите  в тях. Определете признака, който ги обединяв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11"/>
                  </a:ext>
                </a:extLst>
              </a:rPr>
              <a:t>а.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(по 30 т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12"/>
                  </a:ext>
                </a:extLst>
              </a:rPr>
              <a:t>.)</a:t>
            </a:r>
            <a:r>
              <a:rPr b="1" lang="bg-BG" sz="19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Къде ще разпределите изречението в синьо?</a:t>
            </a:r>
            <a:r>
              <a:rPr lang="bg-BG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13"/>
                  </a:ext>
                </a:extLst>
              </a:rPr>
              <a:t> 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(15 т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14"/>
                  </a:ext>
                </a:extLst>
              </a:rPr>
              <a:t>.)</a:t>
            </a:r>
            <a:endParaRPr b="1" sz="24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Times New Roman"/>
              <a:buNone/>
            </a:pPr>
            <a:r>
              <a:rPr i="1" lang="bg-BG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вида му тя направо изтръпн</a:t>
            </a:r>
            <a:r>
              <a:rPr i="1" lang="bg-BG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15"/>
                  </a:ext>
                </a:extLst>
              </a:rPr>
              <a:t>а</a:t>
            </a:r>
            <a:r>
              <a:rPr i="1" lang="bg-BG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24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 cap="none" strike="noStrike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 cap="none" strike="noStrike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74" name="Google Shape;374;g35d995bd080_0_9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graphicFrame>
        <p:nvGraphicFramePr>
          <p:cNvPr id="375" name="Google Shape;375;g35d995bd080_0_9"/>
          <p:cNvGraphicFramePr/>
          <p:nvPr/>
        </p:nvGraphicFramePr>
        <p:xfrm>
          <a:off x="119613" y="2857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{766768B1-F1E0-4CB6-9EB3-AA74B2AD6196}</a:tableStyleId>
              </a:tblPr>
              <a:tblGrid>
                <a:gridCol w="4362250"/>
                <a:gridCol w="4542525"/>
              </a:tblGrid>
              <a:tr h="466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bg-BG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Емоция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Times New Roman"/>
                        <a:buNone/>
                      </a:pPr>
                      <a:r>
                        <a:rPr lang="bg-BG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</a:t>
                      </a:r>
                      <a:r>
                        <a:rPr lang="bg-BG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  <a:extLst>
                            <a:ext uri="http://customooxmlschemas.google.com/">
                              <go:slidesCustomData xmlns:go="http://customooxmlschemas.google.com/" textRoundtripDataId="116"/>
                            </a:ext>
                          </a:extLst>
                        </a:rPr>
                        <a:t>ъншен вид</a:t>
                      </a:r>
                      <a:r>
                        <a:rPr lang="bg-BG" sz="2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/ физическа х-ка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F4B083"/>
                    </a:solidFill>
                  </a:tcPr>
                </a:tc>
              </a:tr>
              <a:tr h="151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bg-BG" sz="1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Лъжите му ме пронизаха в сърцето. Краката ѝ</a:t>
                      </a:r>
                      <a:r>
                        <a:rPr i="1" lang="bg-BG" sz="1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  <a:extLst>
                            <a:ext uri="http://customooxmlschemas.google.com/">
                              <go:slidesCustomData xmlns:go="http://customooxmlschemas.google.com/" textRoundtripDataId="117"/>
                            </a:ext>
                          </a:extLst>
                        </a:rPr>
                        <a:t> </a:t>
                      </a:r>
                      <a:r>
                        <a:rPr i="1" lang="bg-BG" sz="1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омекнаха</a:t>
                      </a:r>
                      <a:r>
                        <a:rPr i="1" lang="bg-BG"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като разбра за пожара</a:t>
                      </a:r>
                      <a:r>
                        <a:rPr i="1" lang="bg-BG" sz="1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endParaRPr i="1"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bg-BG" sz="1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Новината направо го взриви. </a:t>
                      </a:r>
                      <a:endParaRPr i="1"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761D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bg-BG" sz="1900">
                          <a:solidFill>
                            <a:srgbClr val="38761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i="1" lang="bg-BG" sz="1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 вида му тя направо изтръпн</a:t>
                      </a:r>
                      <a:r>
                        <a:rPr i="1" lang="bg-BG" sz="1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extLst>
                            <a:ext uri="http://customooxmlschemas.google.com/">
                              <go:slidesCustomData xmlns:go="http://customooxmlschemas.google.com/" textRoundtripDataId="118"/>
                            </a:ext>
                          </a:extLst>
                        </a:rPr>
                        <a:t>а</a:t>
                      </a:r>
                      <a:r>
                        <a:rPr i="1" lang="bg-BG" sz="19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Times New Roman"/>
                        <a:buNone/>
                      </a:pPr>
                      <a:r>
                        <a:rPr i="1" lang="bg-BG" sz="1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Разреса копринената си коса. </a:t>
                      </a:r>
                      <a:endParaRPr i="1"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Times New Roman"/>
                        <a:buNone/>
                      </a:pPr>
                      <a:r>
                        <a:rPr i="1" lang="bg-BG" sz="1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Балерината танцуваше с лебедова грациозност. </a:t>
                      </a:r>
                      <a:endParaRPr i="1"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Times New Roman"/>
                        <a:buNone/>
                      </a:pPr>
                      <a:r>
                        <a:rPr i="1" lang="bg-BG" sz="1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Усмивката ѝ разкрива безупречни диамантени зъби. </a:t>
                      </a:r>
                      <a:endParaRPr i="1"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6" name="Google Shape;376;g35d995bd080_0_9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5151" y="111350"/>
            <a:ext cx="929550" cy="69232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g35d995bd080_0_9"/>
          <p:cNvSpPr txBox="1"/>
          <p:nvPr/>
        </p:nvSpPr>
        <p:spPr>
          <a:xfrm>
            <a:off x="311150" y="279400"/>
            <a:ext cx="81225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Семантични отношения</a:t>
            </a:r>
            <a:r>
              <a:rPr lang="bg-BG" sz="36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 точки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322e7d4cfca_1_0"/>
          <p:cNvPicPr preferRelativeResize="0"/>
          <p:nvPr/>
        </p:nvPicPr>
        <p:blipFill rotWithShape="1">
          <a:blip r:embed="rId3">
            <a:alphaModFix/>
          </a:blip>
          <a:srcRect b="22299" l="0" r="11629" t="8405"/>
          <a:stretch/>
        </p:blipFill>
        <p:spPr>
          <a:xfrm>
            <a:off x="3700800" y="2088000"/>
            <a:ext cx="540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322e7d4cfca_1_0"/>
          <p:cNvSpPr txBox="1"/>
          <p:nvPr/>
        </p:nvSpPr>
        <p:spPr>
          <a:xfrm>
            <a:off x="311150" y="894650"/>
            <a:ext cx="8520000" cy="11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bg-BG" sz="19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Отношенията между значенията на </a:t>
            </a:r>
            <a:r>
              <a:rPr b="1" lang="bg-BG" sz="19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откроените</a:t>
            </a:r>
            <a:r>
              <a:rPr b="1" i="0" lang="bg-BG" sz="19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думи в текста могат да бъдат представени чрез схема. Попълнете я.</a:t>
            </a:r>
            <a:r>
              <a:rPr b="1" i="0" lang="bg-BG" sz="19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1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10 т.)</a:t>
            </a:r>
            <a:r>
              <a:rPr b="1" lang="bg-BG" sz="1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bg-BG" sz="19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се наричат отношенията, които изразяват </a:t>
            </a:r>
            <a:r>
              <a:rPr b="1" lang="bg-BG" sz="19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стрелките</a:t>
            </a:r>
            <a:r>
              <a:rPr b="1" i="0" lang="bg-BG" sz="19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bg-BG" sz="1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bg-BG" sz="1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19"/>
                  </a:ext>
                </a:extLst>
              </a:rPr>
              <a:t>10 т</a:t>
            </a:r>
            <a:r>
              <a:rPr lang="bg-BG" sz="1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.)</a:t>
            </a:r>
            <a:endParaRPr b="1" i="0" sz="1900" u="none" cap="none" strike="noStrike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g322e7d4cfca_1_0"/>
          <p:cNvSpPr txBox="1"/>
          <p:nvPr/>
        </p:nvSpPr>
        <p:spPr>
          <a:xfrm>
            <a:off x="222675" y="3566775"/>
            <a:ext cx="3477300" cy="14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bg-BG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Някои летателни апарати, като </a:t>
            </a:r>
            <a:r>
              <a:rPr b="1" i="0" lang="bg-BG" sz="1300" u="none" cap="none" strike="noStrike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безмоторните самолети</a:t>
            </a:r>
            <a:r>
              <a:rPr b="0" i="0" lang="bg-BG" sz="1300" u="none" cap="none" strike="noStrike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0" i="0" lang="bg-BG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използват въздушните течения вместо задвижване с помощта на двигател, докато други, като </a:t>
            </a:r>
            <a:r>
              <a:rPr b="1" i="0" lang="bg-BG" sz="1300" u="none" cap="none" strike="noStrike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безпилотните</a:t>
            </a:r>
            <a:r>
              <a:rPr b="0" i="0" lang="bg-BG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се управляват автоматично или дистанционно, без на борда им да има пилот. </a:t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Google Shape;385;g322e7d4cfca_1_0"/>
          <p:cNvSpPr txBox="1"/>
          <p:nvPr/>
        </p:nvSpPr>
        <p:spPr>
          <a:xfrm>
            <a:off x="244000" y="2102050"/>
            <a:ext cx="58098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bg-BG" sz="13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Летателните апарати</a:t>
            </a:r>
            <a:r>
              <a:rPr b="0" i="0" lang="bg-BG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са </a:t>
            </a:r>
            <a:r>
              <a:rPr b="1" i="0" lang="bg-BG" sz="1300" u="none" cap="none" strike="noStrike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превозни средства</a:t>
            </a:r>
            <a:r>
              <a:rPr b="0" i="0" lang="bg-BG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които използват подемната сила на въздуха. Типични представители на този тип апарати са </a:t>
            </a:r>
            <a:r>
              <a:rPr b="1" i="0" lang="bg-BG" sz="13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самолетите</a:t>
            </a:r>
            <a:r>
              <a:rPr b="0" i="0" lang="bg-BG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b="1" i="0" lang="bg-BG" sz="13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хеликоптерите </a:t>
            </a:r>
            <a:r>
              <a:rPr b="0" i="0" lang="bg-BG" sz="13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i="0" lang="bg-BG" sz="13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вертолетите</a:t>
            </a:r>
            <a:r>
              <a:rPr b="0" i="0" lang="bg-BG" sz="13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Сред основните предназначения на различните самолети са превозът на пътници (</a:t>
            </a:r>
            <a:r>
              <a:rPr b="1" i="0" lang="bg-BG" sz="1300" u="none" cap="none" strike="noStrike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пътнически самолети</a:t>
            </a:r>
            <a:r>
              <a:rPr b="0" i="0" lang="bg-BG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и изпълнението на военни мисии (</a:t>
            </a:r>
            <a:r>
              <a:rPr b="1" i="0" lang="bg-BG" sz="1300" u="none" cap="none" strike="noStrike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бомбардировачи</a:t>
            </a:r>
            <a:r>
              <a:rPr b="0" i="0" lang="bg-BG" sz="1300" u="none" cap="none" strike="noStrike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i="0" lang="bg-BG" sz="1300" u="none" cap="none" strike="noStrike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изтребители</a:t>
            </a:r>
            <a:r>
              <a:rPr b="0" i="0" lang="bg-BG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др.). Част от самолетите притежават по-особени свойства, като например, т. нар. </a:t>
            </a:r>
            <a:r>
              <a:rPr b="1" i="0" lang="bg-BG" sz="1300" u="none" cap="none" strike="noStrike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хидроплан</a:t>
            </a:r>
            <a:r>
              <a:rPr b="0" i="0" lang="bg-BG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който е способен да излита и каца на вода. </a:t>
            </a:r>
            <a:endParaRPr b="0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86" name="Google Shape;386;g322e7d4cfca_1_0"/>
          <p:cNvCxnSpPr/>
          <p:nvPr/>
        </p:nvCxnSpPr>
        <p:spPr>
          <a:xfrm>
            <a:off x="401637" y="8064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387" name="Google Shape;387;g322e7d4cfca_1_0"/>
          <p:cNvSpPr txBox="1"/>
          <p:nvPr/>
        </p:nvSpPr>
        <p:spPr>
          <a:xfrm>
            <a:off x="6705950" y="2814350"/>
            <a:ext cx="825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000">
                <a:latin typeface="Times New Roman"/>
                <a:ea typeface="Times New Roman"/>
                <a:cs typeface="Times New Roman"/>
                <a:sym typeface="Times New Roman"/>
              </a:rPr>
              <a:t>летателен </a:t>
            </a:r>
            <a:r>
              <a:rPr lang="bg-BG" sz="1000">
                <a:latin typeface="Times New Roman"/>
                <a:ea typeface="Times New Roman"/>
                <a:cs typeface="Times New Roman"/>
                <a:sym typeface="Times New Roman"/>
              </a:rPr>
              <a:t>апарат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8" name="Google Shape;388;g322e7d4cfca_1_0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5800" y="50800"/>
            <a:ext cx="825000" cy="614457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322e7d4cfca_1_0"/>
          <p:cNvSpPr txBox="1"/>
          <p:nvPr/>
        </p:nvSpPr>
        <p:spPr>
          <a:xfrm>
            <a:off x="311150" y="50800"/>
            <a:ext cx="81306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Семантични отношения</a:t>
            </a:r>
            <a:r>
              <a:rPr lang="bg-BG" sz="36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точки</a:t>
            </a:r>
            <a:endParaRPr b="1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g322e7d4cfca_1_8"/>
          <p:cNvPicPr preferRelativeResize="0"/>
          <p:nvPr/>
        </p:nvPicPr>
        <p:blipFill rotWithShape="1">
          <a:blip r:embed="rId3">
            <a:alphaModFix/>
          </a:blip>
          <a:srcRect b="19886" l="0" r="11637" t="8964"/>
          <a:stretch/>
        </p:blipFill>
        <p:spPr>
          <a:xfrm>
            <a:off x="3699925" y="2163225"/>
            <a:ext cx="540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322e7d4cfca_1_8"/>
          <p:cNvSpPr txBox="1"/>
          <p:nvPr/>
        </p:nvSpPr>
        <p:spPr>
          <a:xfrm>
            <a:off x="311150" y="894650"/>
            <a:ext cx="8520000" cy="11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bg-BG" sz="19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Отношенията между значенията на откроените думи в текста могат да бъдат представени чрез схема. Попълнете я. </a:t>
            </a:r>
            <a:r>
              <a:rPr lang="bg-BG" sz="1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10 т.) </a:t>
            </a:r>
            <a:r>
              <a:rPr b="1" lang="bg-BG" sz="19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се наричат отношенията, които изразяват стрелките? </a:t>
            </a:r>
            <a:r>
              <a:rPr lang="bg-BG" sz="19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(10 т.)</a:t>
            </a:r>
            <a:endParaRPr b="1" sz="22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g322e7d4cfca_1_8"/>
          <p:cNvSpPr txBox="1"/>
          <p:nvPr/>
        </p:nvSpPr>
        <p:spPr>
          <a:xfrm>
            <a:off x="222675" y="3566775"/>
            <a:ext cx="3477300" cy="14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Някои летателни апарати, като </a:t>
            </a:r>
            <a:r>
              <a:rPr b="1" lang="bg-BG" sz="130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безмоторните самолети</a:t>
            </a:r>
            <a:r>
              <a:rPr lang="bg-BG" sz="130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bg-BG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използват въздушните течения вместо задвижване с помощта на двигател, докато други, като </a:t>
            </a:r>
            <a:r>
              <a:rPr b="1" lang="bg-BG" sz="130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безпилотните</a:t>
            </a:r>
            <a:r>
              <a:rPr lang="bg-BG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се управляват автоматично или дистанционно, без на борда им да има пилот.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g322e7d4cfca_1_8"/>
          <p:cNvSpPr txBox="1"/>
          <p:nvPr/>
        </p:nvSpPr>
        <p:spPr>
          <a:xfrm>
            <a:off x="244000" y="2102050"/>
            <a:ext cx="58098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lang="bg-BG" sz="1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Летателните апарати</a:t>
            </a:r>
            <a:r>
              <a:rPr lang="bg-BG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са </a:t>
            </a:r>
            <a:r>
              <a:rPr b="1" lang="bg-BG" sz="130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превозни средства</a:t>
            </a:r>
            <a:r>
              <a:rPr lang="bg-BG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които използват подемната сила на въздуха. Типични представители на този тип апарати са </a:t>
            </a:r>
            <a:r>
              <a:rPr b="1" lang="bg-BG" sz="1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самолетите</a:t>
            </a:r>
            <a:r>
              <a:rPr lang="bg-BG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b="1" lang="bg-BG" sz="1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хеликоптерите </a:t>
            </a:r>
            <a:r>
              <a:rPr lang="bg-BG" sz="1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lang="bg-BG" sz="1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вертолетите</a:t>
            </a:r>
            <a:r>
              <a:rPr lang="bg-BG" sz="1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bg-BG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Сред основните предназначения на различните самолети са превозът на пътници (</a:t>
            </a:r>
            <a:r>
              <a:rPr b="1" lang="bg-BG" sz="130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пътнически самолети</a:t>
            </a:r>
            <a:r>
              <a:rPr lang="bg-BG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и изпълнението на военни мисии (</a:t>
            </a:r>
            <a:r>
              <a:rPr b="1" lang="bg-BG" sz="130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бомбардировачи</a:t>
            </a:r>
            <a:r>
              <a:rPr lang="bg-BG" sz="130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bg-BG" sz="130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изтребители</a:t>
            </a:r>
            <a:r>
              <a:rPr lang="bg-BG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др.). Част от самолетите притежават по-особени свойства, като например, т. нар. </a:t>
            </a:r>
            <a:r>
              <a:rPr b="1" lang="bg-BG" sz="1300">
                <a:solidFill>
                  <a:srgbClr val="FF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хидроплан</a:t>
            </a:r>
            <a:r>
              <a:rPr lang="bg-BG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който е способен да излита и каца на вода. </a:t>
            </a:r>
            <a:endParaRPr sz="1300">
              <a:solidFill>
                <a:schemeClr val="dk2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98" name="Google Shape;398;g322e7d4cfca_1_8"/>
          <p:cNvCxnSpPr/>
          <p:nvPr/>
        </p:nvCxnSpPr>
        <p:spPr>
          <a:xfrm>
            <a:off x="401637" y="8064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399" name="Google Shape;399;g322e7d4cfca_1_8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5800" y="50800"/>
            <a:ext cx="825000" cy="614457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322e7d4cfca_1_8"/>
          <p:cNvSpPr txBox="1"/>
          <p:nvPr/>
        </p:nvSpPr>
        <p:spPr>
          <a:xfrm>
            <a:off x="311150" y="50800"/>
            <a:ext cx="81471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Семантични отношения</a:t>
            </a:r>
            <a:r>
              <a:rPr lang="bg-BG" sz="36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точки</a:t>
            </a:r>
            <a:endParaRPr b="1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g323177e9396_3_6"/>
          <p:cNvPicPr preferRelativeResize="0"/>
          <p:nvPr/>
        </p:nvPicPr>
        <p:blipFill rotWithShape="1">
          <a:blip r:embed="rId3">
            <a:alphaModFix/>
          </a:blip>
          <a:srcRect b="19886" l="0" r="11637" t="8963"/>
          <a:stretch/>
        </p:blipFill>
        <p:spPr>
          <a:xfrm>
            <a:off x="1497500" y="1120675"/>
            <a:ext cx="7584701" cy="404517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g323177e9396_3_6"/>
          <p:cNvSpPr txBox="1"/>
          <p:nvPr/>
        </p:nvSpPr>
        <p:spPr>
          <a:xfrm>
            <a:off x="311150" y="818450"/>
            <a:ext cx="85200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bg-BG" sz="22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се наричат отношенията, които изразяват </a:t>
            </a:r>
            <a:r>
              <a:rPr b="1" lang="bg-BG" sz="19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стрелките</a:t>
            </a:r>
            <a:r>
              <a:rPr b="1" i="0" lang="bg-BG" sz="22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endParaRPr b="1" i="1" sz="1800" u="none" cap="none" strike="noStrike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Google Shape;407;g323177e9396_3_6"/>
          <p:cNvSpPr txBox="1"/>
          <p:nvPr/>
        </p:nvSpPr>
        <p:spPr>
          <a:xfrm>
            <a:off x="311150" y="50800"/>
            <a:ext cx="85200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Семантични отношения</a:t>
            </a:r>
            <a:r>
              <a:rPr lang="bg-BG" sz="36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точки</a:t>
            </a:r>
            <a:endParaRPr b="1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08" name="Google Shape;408;g323177e9396_3_6"/>
          <p:cNvCxnSpPr/>
          <p:nvPr/>
        </p:nvCxnSpPr>
        <p:spPr>
          <a:xfrm>
            <a:off x="401637" y="8064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409" name="Google Shape;409;g323177e9396_3_6"/>
          <p:cNvSpPr txBox="1"/>
          <p:nvPr/>
        </p:nvSpPr>
        <p:spPr>
          <a:xfrm>
            <a:off x="401625" y="1358600"/>
            <a:ext cx="4035600" cy="1138200"/>
          </a:xfrm>
          <a:prstGeom prst="rect">
            <a:avLst/>
          </a:prstGeom>
          <a:solidFill>
            <a:srgbClr val="99FF99"/>
          </a:solidFill>
          <a:ln cap="flat" cmpd="sng" w="9525">
            <a:solidFill>
              <a:srgbClr val="FF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bg-BG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Семантичните отношения, които изразяват стрелките на схемата, са отношения между родов</a:t>
            </a:r>
            <a:r>
              <a:rPr lang="bg-BG" sz="1600">
                <a:latin typeface="Times New Roman"/>
                <a:ea typeface="Times New Roman"/>
                <a:cs typeface="Times New Roman"/>
                <a:sym typeface="Times New Roman"/>
              </a:rPr>
              <a:t>и и </a:t>
            </a:r>
            <a:r>
              <a:rPr b="0" i="0" lang="bg-BG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видов</a:t>
            </a:r>
            <a:r>
              <a:rPr lang="bg-BG" sz="1600"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0" i="0" lang="bg-BG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поняти</a:t>
            </a:r>
            <a:r>
              <a:rPr lang="bg-BG" sz="1600">
                <a:latin typeface="Times New Roman"/>
                <a:ea typeface="Times New Roman"/>
                <a:cs typeface="Times New Roman"/>
                <a:sym typeface="Times New Roman"/>
              </a:rPr>
              <a:t>я</a:t>
            </a:r>
            <a:r>
              <a:rPr b="0" i="0" lang="bg-BG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нарича</a:t>
            </a:r>
            <a:r>
              <a:rPr lang="bg-BG" sz="1600">
                <a:latin typeface="Times New Roman"/>
                <a:ea typeface="Times New Roman"/>
                <a:cs typeface="Times New Roman"/>
                <a:sym typeface="Times New Roman"/>
              </a:rPr>
              <a:t>ни</a:t>
            </a:r>
            <a:r>
              <a:rPr b="0" i="0" lang="bg-BG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още хипероними </a:t>
            </a:r>
            <a:r>
              <a:rPr lang="bg-BG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хипоними.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g323177e9396_3_6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0260" y="4117275"/>
            <a:ext cx="1050900" cy="7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22fd9a38cc_3_10"/>
          <p:cNvSpPr txBox="1"/>
          <p:nvPr/>
        </p:nvSpPr>
        <p:spPr>
          <a:xfrm>
            <a:off x="311150" y="315912"/>
            <a:ext cx="85200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8" name="Google Shape;168;g322fd9a38cc_3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337" y="3103560"/>
            <a:ext cx="1711323" cy="12747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g322fd9a38cc_3_10"/>
          <p:cNvCxnSpPr/>
          <p:nvPr/>
        </p:nvCxnSpPr>
        <p:spPr>
          <a:xfrm>
            <a:off x="401637" y="12636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170" name="Google Shape;170;g322fd9a38cc_3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5875"/>
            <a:ext cx="9144000" cy="182403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322fd9a38cc_3_10"/>
          <p:cNvSpPr txBox="1"/>
          <p:nvPr/>
        </p:nvSpPr>
        <p:spPr>
          <a:xfrm>
            <a:off x="2222000" y="1877675"/>
            <a:ext cx="6921900" cy="27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mes New Roman"/>
              <a:buNone/>
            </a:pPr>
            <a:r>
              <a:rPr b="1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Всеки верен и пълен отговор</a:t>
            </a: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носи на състезателите посочения брой точки.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mes New Roman"/>
              <a:buNone/>
            </a:pPr>
            <a:r>
              <a:rPr b="0" i="0" lang="bg-BG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Ако отборът даде частично верен и/или непълен отговор,  точките се намаляват.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g322fd9a38cc_3_10"/>
          <p:cNvCxnSpPr/>
          <p:nvPr/>
        </p:nvCxnSpPr>
        <p:spPr>
          <a:xfrm>
            <a:off x="-12700" y="1822450"/>
            <a:ext cx="91695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73" name="Google Shape;173;g322fd9a38cc_3_10"/>
          <p:cNvSpPr txBox="1"/>
          <p:nvPr/>
        </p:nvSpPr>
        <p:spPr>
          <a:xfrm>
            <a:off x="0" y="1787460"/>
            <a:ext cx="21336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800"/>
              <a:buFont typeface="Times New Roman"/>
              <a:buNone/>
            </a:pPr>
            <a:r>
              <a:rPr b="1" i="0" lang="bg-BG" sz="32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Регламент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7"/>
          <p:cNvSpPr txBox="1"/>
          <p:nvPr/>
        </p:nvSpPr>
        <p:spPr>
          <a:xfrm>
            <a:off x="4714650" y="210125"/>
            <a:ext cx="3700499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1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67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7" name="Google Shape;417;p67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418" name="Google Shape;41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67"/>
          <p:cNvSpPr txBox="1"/>
          <p:nvPr/>
        </p:nvSpPr>
        <p:spPr>
          <a:xfrm>
            <a:off x="430200" y="1375750"/>
            <a:ext cx="8283600" cy="335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bg-BG" sz="4800" u="none" cap="none" strike="noStrike">
                <a:solidFill>
                  <a:srgbClr val="45818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 С ПУБЛИКАТА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b="0" i="0" lang="bg-BG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посочената дума чрез разместване на букви образувайте нова дума. 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b="0" i="0" lang="bg-BG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0" i="0" lang="bg-BG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зползвайте </a:t>
            </a:r>
            <a:r>
              <a:rPr lang="bg-BG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bg-BG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сяка буква </a:t>
            </a:r>
            <a:r>
              <a:rPr b="0" i="0" lang="bg-BG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 </a:t>
            </a:r>
            <a:r>
              <a:rPr b="1" i="0" lang="bg-BG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веднъж</a:t>
            </a:r>
            <a:r>
              <a:rPr b="0" i="0" lang="bg-BG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Собствени имена не се допускат.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0" name="Google Shape;420;p67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42675" y="4456375"/>
            <a:ext cx="825000" cy="61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23564da580_0_52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6" name="Google Shape;426;g323564da580_0_52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427" name="Google Shape;427;g323564da580_0_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g323564da580_0_52"/>
          <p:cNvSpPr txBox="1"/>
          <p:nvPr/>
        </p:nvSpPr>
        <p:spPr>
          <a:xfrm>
            <a:off x="430212" y="1317625"/>
            <a:ext cx="8283600" cy="30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b="1" i="0" lang="bg-BG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Разместете буквите, образувайте нова дума от</a:t>
            </a:r>
            <a:endParaRPr b="1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Merriweather"/>
              <a:buNone/>
            </a:pPr>
            <a:r>
              <a:rPr b="1" i="0" lang="bg-BG" sz="7200" u="none" cap="none" strike="noStrike">
                <a:solidFill>
                  <a:srgbClr val="00B050"/>
                </a:solidFill>
                <a:latin typeface="Merriweather"/>
                <a:ea typeface="Merriweather"/>
                <a:cs typeface="Merriweather"/>
                <a:sym typeface="Merriweather"/>
              </a:rPr>
              <a:t>самолет</a:t>
            </a:r>
            <a:endParaRPr b="1" i="0" sz="7200" u="none" cap="none" strike="noStrike">
              <a:solidFill>
                <a:srgbClr val="00B0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b="1" i="0" lang="bg-BG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обяснете значението 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323564da580_0_52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1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g323564da580_0_52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42675" y="4456375"/>
            <a:ext cx="825000" cy="61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23564da580_0_60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6" name="Google Shape;436;g323564da580_0_60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437" name="Google Shape;437;g323564da580_0_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g323564da580_0_60"/>
          <p:cNvSpPr txBox="1"/>
          <p:nvPr/>
        </p:nvSpPr>
        <p:spPr>
          <a:xfrm>
            <a:off x="303025" y="1371600"/>
            <a:ext cx="4646400" cy="31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Merriweather"/>
              <a:buNone/>
            </a:pPr>
            <a:r>
              <a:rPr b="1" i="0" lang="bg-BG" sz="7200" u="none" cap="none" strike="noStrike">
                <a:solidFill>
                  <a:srgbClr val="00B050"/>
                </a:solidFill>
                <a:latin typeface="Merriweather"/>
                <a:ea typeface="Merriweather"/>
                <a:cs typeface="Merriweather"/>
                <a:sym typeface="Merriweather"/>
              </a:rPr>
              <a:t>сметало</a:t>
            </a:r>
            <a:endParaRPr b="1" i="0" sz="7200" u="none" cap="none" strike="noStrike">
              <a:solidFill>
                <a:srgbClr val="00B0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Times New Roman"/>
              <a:buNone/>
            </a:pPr>
            <a:r>
              <a:rPr lang="bg-BG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</a:t>
            </a:r>
            <a:r>
              <a:rPr b="1" i="0" lang="bg-BG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уред за събиране и изваждане – рамка с няколко реда напречни пръчки, на които са нанизани по 10 подвижни топчета</a:t>
            </a:r>
            <a:r>
              <a:rPr lang="bg-BG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endParaRPr b="1"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9" name="Google Shape;439;g323564da580_0_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84900" y="1371600"/>
            <a:ext cx="3642000" cy="30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g323564da580_0_60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1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g323564da580_0_60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42675" y="4456375"/>
            <a:ext cx="825000" cy="61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23564da580_0_135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1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g323564da580_0_135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8" name="Google Shape;448;g323564da580_0_135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449" name="Google Shape;449;g323564da580_0_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g323564da580_0_135"/>
          <p:cNvSpPr txBox="1"/>
          <p:nvPr/>
        </p:nvSpPr>
        <p:spPr>
          <a:xfrm>
            <a:off x="430200" y="1375750"/>
            <a:ext cx="8283600" cy="335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bg-BG" sz="4800" u="none" cap="none" strike="noStrike">
                <a:solidFill>
                  <a:srgbClr val="45818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 С ПУБЛИКАТА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lang="bg-BG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Кой знае?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1" name="Google Shape;451;g323564da580_0_135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42675" y="4456375"/>
            <a:ext cx="825000" cy="61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23564da580_0_118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7" name="Google Shape;457;g323564da580_0_118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458" name="Google Shape;458;g323564da580_0_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g323564da580_0_118"/>
          <p:cNvSpPr txBox="1"/>
          <p:nvPr/>
        </p:nvSpPr>
        <p:spPr>
          <a:xfrm>
            <a:off x="430200" y="1317625"/>
            <a:ext cx="82836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bg-BG" sz="24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bg-BG" sz="2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Какъв е произходът на думата </a:t>
            </a:r>
            <a:r>
              <a:rPr b="1" i="1" lang="bg-BG" sz="2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20"/>
                  </a:ext>
                </a:extLst>
              </a:rPr>
              <a:t>гравитация</a:t>
            </a:r>
            <a:r>
              <a:rPr b="1" i="0" lang="bg-BG" sz="2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endParaRPr b="1" i="0" sz="2400" u="none" cap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bg-BG" sz="2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А) английски</a:t>
            </a:r>
            <a:endParaRPr i="0" sz="2400" u="none" cap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bg-BG" sz="2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Б) немски</a:t>
            </a:r>
            <a:endParaRPr i="0" sz="2400" u="none" cap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bg-BG" sz="2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В) старогръцки</a:t>
            </a:r>
            <a:endParaRPr i="0" sz="2400" u="none" cap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bg-BG" sz="2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Г) </a:t>
            </a:r>
            <a:r>
              <a:rPr i="0" lang="bg-BG" sz="2400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латински</a:t>
            </a:r>
            <a:endParaRPr b="1" i="0" sz="2400" u="none" cap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0" name="Google Shape;460;g323564da580_0_118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1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1" name="Google Shape;461;g323564da580_0_118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42675" y="4456375"/>
            <a:ext cx="825000" cy="61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23564da580_0_143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7" name="Google Shape;467;g323564da580_0_143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468" name="Google Shape;468;g323564da580_0_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g323564da580_0_143"/>
          <p:cNvSpPr txBox="1"/>
          <p:nvPr/>
        </p:nvSpPr>
        <p:spPr>
          <a:xfrm>
            <a:off x="430200" y="1317625"/>
            <a:ext cx="82836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bg-BG" sz="24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bg-BG" sz="2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Какъв е произходът на думата </a:t>
            </a:r>
            <a:r>
              <a:rPr b="1" i="1" lang="bg-BG" sz="2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21"/>
                  </a:ext>
                </a:extLst>
              </a:rPr>
              <a:t>гравитация</a:t>
            </a:r>
            <a:r>
              <a:rPr b="1" i="0" lang="bg-BG" sz="2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endParaRPr b="1" sz="2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0" name="Google Shape;470;g323564da580_0_143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1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323564da580_0_143"/>
          <p:cNvSpPr/>
          <p:nvPr/>
        </p:nvSpPr>
        <p:spPr>
          <a:xfrm>
            <a:off x="432000" y="2903450"/>
            <a:ext cx="8336400" cy="1979700"/>
          </a:xfrm>
          <a:prstGeom prst="rect">
            <a:avLst/>
          </a:prstGeom>
          <a:solidFill>
            <a:srgbClr val="99FF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>
                <a:highlight>
                  <a:srgbClr val="99FF9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Отговор: Г) латински. 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Думата </a:t>
            </a:r>
            <a:r>
              <a:rPr i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гравитация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е създадена през 17. в. от Исак Нютон като научен термин и е свързана с латинската дума </a:t>
            </a:r>
            <a:r>
              <a:rPr i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gravitas 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‘тежест’. В българския език думата е проникнала чрез руски език (Български етимологичен речник, т. 1).</a:t>
            </a:r>
            <a:r>
              <a:rPr lang="bg-BG" sz="2400">
                <a:highlight>
                  <a:srgbClr val="99FF9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highlight>
                <a:srgbClr val="99FF9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2" name="Google Shape;472;g323564da580_0_143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62911" y="1540888"/>
            <a:ext cx="1050900" cy="7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g323564da580_0_1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24650" y="0"/>
            <a:ext cx="1262675" cy="16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23564da580_0_156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9" name="Google Shape;479;g323564da580_0_156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480" name="Google Shape;480;g323564da580_0_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g323564da580_0_156"/>
          <p:cNvSpPr txBox="1"/>
          <p:nvPr/>
        </p:nvSpPr>
        <p:spPr>
          <a:xfrm>
            <a:off x="430200" y="1317625"/>
            <a:ext cx="82836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bg-BG" sz="4800" u="none" cap="none" strike="noStrike">
                <a:solidFill>
                  <a:srgbClr val="45818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 С ПУБЛИКАТА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b="0" i="0" lang="bg-BG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посочената дума чрез разместване на букви образувайте нова дума. </a:t>
            </a:r>
            <a:r>
              <a:rPr lang="bg-BG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lang="bg-BG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Използвайте всяка буква само </a:t>
            </a:r>
            <a:r>
              <a:rPr b="1" lang="bg-BG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веднъж</a:t>
            </a:r>
            <a:r>
              <a:rPr lang="bg-BG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Собствени имена не се допускат.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t/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2" name="Google Shape;482;g323564da580_0_156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  <a:extLst>
                  <a:ext uri="http://customooxmlschemas.google.com/">
                    <go:slidesCustomData xmlns:go="http://customooxmlschemas.google.com/" textRoundtripDataId="122"/>
                  </a:ext>
                </a:extLst>
              </a:rPr>
              <a:t>Игра 2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  <a:extLst>
                  <a:ext uri="http://customooxmlschemas.google.com/">
                    <go:slidesCustomData xmlns:go="http://customooxmlschemas.google.com/" textRoundtripDataId="123"/>
                  </a:ext>
                </a:extLst>
              </a:rPr>
              <a:t> </a:t>
            </a:r>
            <a:endParaRPr b="1" i="0" sz="2900" u="none" cap="none" strike="noStrik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83" name="Google Shape;483;g323564da580_0_156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42675" y="4456375"/>
            <a:ext cx="825000" cy="61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23564da580_0_228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9" name="Google Shape;489;g323564da580_0_228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490" name="Google Shape;490;g323564da580_0_2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g323564da580_0_228"/>
          <p:cNvSpPr txBox="1"/>
          <p:nvPr/>
        </p:nvSpPr>
        <p:spPr>
          <a:xfrm>
            <a:off x="430212" y="1317625"/>
            <a:ext cx="8283600" cy="30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b="1" i="0" lang="bg-BG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Разместете буквите, образувайте нова дума от</a:t>
            </a:r>
            <a:endParaRPr b="1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b="1" i="0" lang="bg-BG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bg-BG" sz="7200" u="none" cap="none" strike="noStrike">
                <a:solidFill>
                  <a:srgbClr val="00B050"/>
                </a:solidFill>
                <a:latin typeface="Merriweather"/>
                <a:ea typeface="Merriweather"/>
                <a:cs typeface="Merriweather"/>
                <a:sym typeface="Merriweather"/>
              </a:rPr>
              <a:t>босилек</a:t>
            </a:r>
            <a:endParaRPr b="1" i="0" sz="7200" u="none" cap="none" strike="noStrike">
              <a:solidFill>
                <a:srgbClr val="00B0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b="1" i="0" lang="bg-BG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обяснете значението 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g323564da580_0_228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</a:t>
            </a:r>
            <a:r>
              <a:rPr b="1" lang="bg-BG" sz="30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i="0" sz="2900" u="none" cap="none" strike="noStrik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93" name="Google Shape;493;g323564da580_0_228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42675" y="4456375"/>
            <a:ext cx="825000" cy="61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23564da580_0_236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9" name="Google Shape;499;g323564da580_0_236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500" name="Google Shape;500;g323564da580_0_2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g323564da580_0_236"/>
          <p:cNvSpPr txBox="1"/>
          <p:nvPr/>
        </p:nvSpPr>
        <p:spPr>
          <a:xfrm>
            <a:off x="3725862" y="1371600"/>
            <a:ext cx="5210100" cy="31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Times New Roman"/>
              <a:buNone/>
            </a:pPr>
            <a:r>
              <a:rPr b="1" i="0" lang="bg-BG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bg-BG" sz="7200" u="none" cap="none" strike="noStrike">
                <a:solidFill>
                  <a:srgbClr val="00B050"/>
                </a:solidFill>
                <a:latin typeface="Merriweather"/>
                <a:ea typeface="Merriweather"/>
                <a:cs typeface="Merriweather"/>
                <a:sym typeface="Merriweather"/>
              </a:rPr>
              <a:t>обелиск</a:t>
            </a:r>
            <a:endParaRPr b="1" i="0" sz="7200" u="none" cap="none" strike="noStrike">
              <a:solidFill>
                <a:srgbClr val="00B0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Times New Roman"/>
              <a:buNone/>
            </a:pPr>
            <a:r>
              <a:rPr lang="bg-BG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</a:t>
            </a:r>
            <a:r>
              <a:rPr b="1" i="0" lang="bg-BG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паметник във формата на четиристенен каменен стълб с пирамидален връх и надписи</a:t>
            </a:r>
            <a:r>
              <a:rPr lang="bg-BG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endParaRPr b="1"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2" name="Google Shape;502;g323564da580_0_2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5" y="1423987"/>
            <a:ext cx="3025800" cy="36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g323564da580_0_236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</a:t>
            </a:r>
            <a:r>
              <a:rPr b="1" lang="bg-BG" sz="30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i="0" sz="2900" u="none" cap="none" strike="noStrik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04" name="Google Shape;504;g323564da580_0_236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42675" y="4456375"/>
            <a:ext cx="825000" cy="61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23564da580_0_294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</a:t>
            </a:r>
            <a:r>
              <a:rPr b="1" lang="bg-BG" sz="30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g323564da580_0_294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1" name="Google Shape;511;g323564da580_0_294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512" name="Google Shape;512;g323564da580_0_2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g323564da580_0_294"/>
          <p:cNvSpPr txBox="1"/>
          <p:nvPr/>
        </p:nvSpPr>
        <p:spPr>
          <a:xfrm>
            <a:off x="430200" y="1375750"/>
            <a:ext cx="8283600" cy="335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bg-BG" sz="4800" u="none" cap="none" strike="noStrike">
                <a:solidFill>
                  <a:srgbClr val="45818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 С ПУБЛИКАТА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lang="bg-BG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Кой (да) знае?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4" name="Google Shape;514;g323564da580_0_294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42675" y="4456375"/>
            <a:ext cx="825000" cy="61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22fd9a38cc_3_20"/>
          <p:cNvSpPr txBox="1"/>
          <p:nvPr/>
        </p:nvSpPr>
        <p:spPr>
          <a:xfrm>
            <a:off x="311150" y="315912"/>
            <a:ext cx="85200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g322fd9a38cc_3_20"/>
          <p:cNvSpPr txBox="1"/>
          <p:nvPr/>
        </p:nvSpPr>
        <p:spPr>
          <a:xfrm>
            <a:off x="8472485" y="4662487"/>
            <a:ext cx="54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80" name="Google Shape;180;g322fd9a38cc_3_20"/>
          <p:cNvGraphicFramePr/>
          <p:nvPr/>
        </p:nvGraphicFramePr>
        <p:xfrm>
          <a:off x="596613" y="2345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{750EB63C-4106-43AF-A257-2EE5B2E64453}</a:tableStyleId>
              </a:tblPr>
              <a:tblGrid>
                <a:gridCol w="1208925"/>
                <a:gridCol w="1291125"/>
                <a:gridCol w="1446475"/>
                <a:gridCol w="1216350"/>
                <a:gridCol w="1262075"/>
                <a:gridCol w="1604875"/>
              </a:tblGrid>
              <a:tr h="531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bg-BG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Граматика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b="0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Фразеоло-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b="0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гизми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b="0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Семантични отношения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Times New Roman"/>
                        <a:buNone/>
                      </a:pPr>
                      <a:r>
                        <a:rPr lang="bg-BG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Чужди думи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bg-BG" sz="18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Игра с публиката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1100" marB="31100" marR="81650" marL="816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</a:tcPr>
                </a:tc>
                <a:tc hMerge="1"/>
              </a:tr>
              <a:tr h="52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600"/>
                        <a:buFont typeface="Arial"/>
                        <a:buNone/>
                      </a:pPr>
                      <a:r>
                        <a:rPr b="1" i="0" lang="bg-BG" sz="2400" u="sng" cap="none" strike="noStrik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3"/>
                        </a:rPr>
                        <a:t>50 т.</a:t>
                      </a:r>
                      <a:endParaRPr b="1" i="0" sz="24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600"/>
                        <a:buFont typeface="Arial"/>
                        <a:buNone/>
                      </a:pPr>
                      <a:r>
                        <a:rPr b="1" i="0" lang="bg-BG" sz="2400" u="sng" cap="none" strike="noStrik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4"/>
                        </a:rPr>
                        <a:t>50 т.</a:t>
                      </a:r>
                      <a:endParaRPr b="1" i="0" sz="24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600"/>
                        <a:buFont typeface="Arial"/>
                        <a:buNone/>
                      </a:pPr>
                      <a:r>
                        <a:rPr b="1" i="0" lang="bg-BG" sz="2400" u="sng" cap="none" strike="noStrik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5"/>
                        </a:rPr>
                        <a:t>50 т.</a:t>
                      </a:r>
                      <a:endParaRPr b="1" i="0" sz="24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600"/>
                        <a:buFont typeface="Arial"/>
                        <a:buNone/>
                      </a:pPr>
                      <a:r>
                        <a:rPr b="1" lang="bg-BG" sz="2400" u="sng" cap="none" strike="noStrik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howjump?jump=nextslide"/>
                        </a:rPr>
                        <a:t>50 т.</a:t>
                      </a:r>
                      <a:endParaRPr b="1" i="0" sz="24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t/>
                      </a:r>
                      <a:endParaRPr b="1" sz="600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bg-BG" sz="1800" u="sng" cap="none" strike="noStrik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6"/>
                          <a:extLst>
                            <a:ext uri="http://customooxmlschemas.google.com/">
                              <go:slidesCustomData xmlns:go="http://customooxmlschemas.google.com/" textRoundtripDataId="1"/>
                            </a:ext>
                          </a:extLst>
                        </a:rPr>
                        <a:t>Игра 1</a:t>
                      </a:r>
                      <a:endParaRPr b="1" sz="18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</a:tr>
              <a:tr h="58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600"/>
                        <a:buFont typeface="Arial"/>
                        <a:buNone/>
                      </a:pPr>
                      <a:r>
                        <a:rPr b="1" i="0" lang="bg-BG" sz="2400" u="sng" cap="none" strike="noStrik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7"/>
                        </a:rPr>
                        <a:t>75 т.</a:t>
                      </a:r>
                      <a:endParaRPr b="1" i="0" sz="24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600"/>
                        <a:buFont typeface="Arial"/>
                        <a:buNone/>
                      </a:pPr>
                      <a:r>
                        <a:rPr b="1" i="0" lang="bg-BG" sz="2400" u="sng" cap="none" strike="noStrik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8"/>
                        </a:rPr>
                        <a:t>75 т.</a:t>
                      </a:r>
                      <a:endParaRPr b="1" i="0" sz="24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600"/>
                        <a:buFont typeface="Arial"/>
                        <a:buNone/>
                      </a:pPr>
                      <a:r>
                        <a:rPr b="1" i="0" lang="bg-BG" sz="2400" u="sng" cap="none" strike="noStrik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9"/>
                        </a:rPr>
                        <a:t>75 т.</a:t>
                      </a:r>
                      <a:endParaRPr b="1" i="0" sz="24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600"/>
                        <a:buFont typeface="Arial"/>
                        <a:buNone/>
                      </a:pPr>
                      <a:r>
                        <a:rPr b="1" i="0" lang="bg-BG" sz="2400" u="sng" cap="none" strike="noStrik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10"/>
                        </a:rPr>
                        <a:t>75 т.</a:t>
                      </a:r>
                      <a:endParaRPr b="1" i="0" sz="24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00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bg-BG" sz="1800" u="sng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11"/>
                        </a:rPr>
                        <a:t>Игра 2</a:t>
                      </a:r>
                      <a:endParaRPr b="1" sz="1800" u="sng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</a:tr>
              <a:tr h="515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600"/>
                        <a:buFont typeface="Arial"/>
                        <a:buNone/>
                      </a:pPr>
                      <a:r>
                        <a:rPr b="1" i="0" lang="bg-BG" sz="2400" u="sng" cap="none" strike="noStrik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12"/>
                        </a:rPr>
                        <a:t>100 т.</a:t>
                      </a:r>
                      <a:r>
                        <a:rPr b="1" i="0" lang="bg-BG" sz="2400" u="sng" cap="none" strike="noStrike">
                          <a:solidFill>
                            <a:srgbClr val="1155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b="1" i="0" sz="24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600"/>
                        <a:buFont typeface="Arial"/>
                        <a:buNone/>
                      </a:pPr>
                      <a:r>
                        <a:rPr b="1" i="0" lang="bg-BG" sz="2400" u="sng" cap="none" strike="noStrik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13"/>
                        </a:rPr>
                        <a:t>100 т.</a:t>
                      </a:r>
                      <a:endParaRPr b="1" i="0" sz="24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600"/>
                        <a:buFont typeface="Arial"/>
                        <a:buNone/>
                      </a:pPr>
                      <a:r>
                        <a:rPr b="1" i="0" lang="bg-BG" sz="2400" u="sng" cap="none" strike="noStrik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14"/>
                        </a:rPr>
                        <a:t>1</a:t>
                      </a:r>
                      <a:r>
                        <a:rPr b="1" lang="bg-BG" sz="2400" u="sng" cap="none" strike="noStrik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15"/>
                        </a:rPr>
                        <a:t>0</a:t>
                      </a:r>
                      <a:r>
                        <a:rPr b="1" i="0" lang="bg-BG" sz="2400" u="sng" cap="none" strike="noStrik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16"/>
                        </a:rPr>
                        <a:t>0 т.</a:t>
                      </a:r>
                      <a:endParaRPr b="1" i="0" sz="24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600"/>
                        <a:buFont typeface="Arial"/>
                        <a:buNone/>
                      </a:pPr>
                      <a:r>
                        <a:rPr b="1" i="0" lang="bg-BG" sz="2400" u="sng" cap="none" strike="noStrik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17"/>
                        </a:rPr>
                        <a:t>100 т.</a:t>
                      </a:r>
                      <a:endParaRPr b="1" i="0" sz="24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t/>
                      </a:r>
                      <a:endParaRPr b="1" sz="6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  <a:hlinkClick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bg-BG" sz="1800" u="none" cap="none" strike="noStrike">
                          <a:solidFill>
                            <a:srgbClr val="1155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bg-BG" sz="1800" u="sng" cap="none" strike="noStrike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18"/>
                        </a:rPr>
                        <a:t>Игра 3</a:t>
                      </a:r>
                      <a:endParaRPr b="1" sz="1800" u="sng" cap="none" strike="noStrike">
                        <a:solidFill>
                          <a:srgbClr val="1155C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1100" marB="31100" marR="81650" marL="816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hMerge="1"/>
              </a:tr>
            </a:tbl>
          </a:graphicData>
        </a:graphic>
      </p:graphicFrame>
      <p:pic>
        <p:nvPicPr>
          <p:cNvPr id="181" name="Google Shape;181;g322fd9a38cc_3_2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0" y="-15875"/>
            <a:ext cx="9144000" cy="18240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g322fd9a38cc_3_20"/>
          <p:cNvCxnSpPr/>
          <p:nvPr/>
        </p:nvCxnSpPr>
        <p:spPr>
          <a:xfrm>
            <a:off x="-12700" y="1822450"/>
            <a:ext cx="91695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23564da580_0_413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0" name="Google Shape;520;g323564da580_0_413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521" name="Google Shape;521;g323564da580_0_4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g323564da580_0_413"/>
          <p:cNvSpPr txBox="1"/>
          <p:nvPr/>
        </p:nvSpPr>
        <p:spPr>
          <a:xfrm>
            <a:off x="430200" y="1317625"/>
            <a:ext cx="82836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bg-BG" sz="2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Кой месец се е наричал като най-високия връх в Осоговската планина? </a:t>
            </a:r>
            <a:endParaRPr b="1" i="0" sz="2400" u="none" cap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bg-BG" sz="2400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</a:t>
            </a:r>
            <a:r>
              <a:rPr lang="bg-BG" sz="24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i="0" lang="bg-BG" sz="2400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септември</a:t>
            </a:r>
            <a:endParaRPr i="0" sz="2400" cap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bg-BG" sz="2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Б) февруари</a:t>
            </a:r>
            <a:endParaRPr i="0" sz="2400" u="none" cap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bg-BG" sz="2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В) май</a:t>
            </a:r>
            <a:endParaRPr i="0" sz="2400" u="none" cap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bg-BG" sz="2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Г) декември</a:t>
            </a:r>
            <a:endParaRPr i="0" sz="2400" u="none" cap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t/>
            </a:r>
            <a:endParaRPr b="1" i="0" sz="2400" u="none" cap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3" name="Google Shape;523;g323564da580_0_413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</a:t>
            </a:r>
            <a:r>
              <a:rPr b="1" lang="bg-BG" sz="30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4" name="Google Shape;524;g323564da580_0_413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42675" y="4456375"/>
            <a:ext cx="825000" cy="61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a4e933aeea_1_113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0" name="Google Shape;530;g2a4e933aeea_1_113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531" name="Google Shape;531;g2a4e933aeea_1_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g2a4e933aeea_1_113"/>
          <p:cNvSpPr txBox="1"/>
          <p:nvPr/>
        </p:nvSpPr>
        <p:spPr>
          <a:xfrm>
            <a:off x="430200" y="1317625"/>
            <a:ext cx="82836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bg-BG" sz="24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24"/>
                  </a:ext>
                </a:extLst>
              </a:rPr>
              <a:t>Кой месец се е наричал като най-високия връх в Осоговската планина? </a:t>
            </a:r>
            <a:endParaRPr b="1" i="0" sz="2400" u="none" cap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bg-BG" sz="2400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3" name="Google Shape;533;g2a4e933aeea_1_113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</a:t>
            </a:r>
            <a:r>
              <a:rPr b="1" lang="bg-BG" sz="30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g2a4e933aeea_1_113"/>
          <p:cNvSpPr txBox="1"/>
          <p:nvPr/>
        </p:nvSpPr>
        <p:spPr>
          <a:xfrm>
            <a:off x="153425" y="2705425"/>
            <a:ext cx="8826000" cy="2343000"/>
          </a:xfrm>
          <a:prstGeom prst="rect">
            <a:avLst/>
          </a:prstGeom>
          <a:solidFill>
            <a:srgbClr val="99FF99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lang="bg-BG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тговор: А) септември.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bg-BG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25"/>
                  </a:ext>
                </a:extLst>
              </a:rPr>
              <a:t>Руен</a:t>
            </a:r>
            <a:r>
              <a:rPr lang="bg-BG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е названието на месец септември в старобългарски и в някои народни говори. Това е името и на най-високия връх в Осоговската планина. </a:t>
            </a:r>
            <a:r>
              <a:rPr lang="bg-BG" sz="2100">
                <a:solidFill>
                  <a:srgbClr val="4447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Старото народно название на септември е еднакво с прилагателното </a:t>
            </a:r>
            <a:r>
              <a:rPr i="1" lang="bg-BG" sz="2100">
                <a:solidFill>
                  <a:srgbClr val="4447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руен</a:t>
            </a:r>
            <a:r>
              <a:rPr lang="bg-BG" sz="2100">
                <a:solidFill>
                  <a:srgbClr val="4447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със значение </a:t>
            </a:r>
            <a:r>
              <a:rPr lang="bg-BG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</a:t>
            </a:r>
            <a:r>
              <a:rPr lang="bg-BG" sz="2100">
                <a:solidFill>
                  <a:srgbClr val="4447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жълто-червен</a:t>
            </a:r>
            <a:r>
              <a:rPr lang="bg-BG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bg-BG" sz="2100">
                <a:solidFill>
                  <a:srgbClr val="4447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производно от </a:t>
            </a:r>
            <a:r>
              <a:rPr i="1" lang="bg-BG" sz="2100">
                <a:solidFill>
                  <a:srgbClr val="4447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руй</a:t>
            </a:r>
            <a:r>
              <a:rPr lang="bg-BG" sz="2100">
                <a:solidFill>
                  <a:srgbClr val="4447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-BG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</a:t>
            </a:r>
            <a:r>
              <a:rPr lang="bg-BG" sz="2100">
                <a:solidFill>
                  <a:srgbClr val="4447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смрадлика</a:t>
            </a:r>
            <a:r>
              <a:rPr lang="bg-BG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bg-BG" sz="2100">
                <a:solidFill>
                  <a:srgbClr val="4447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вероятно заради багрилните свойства на растението (</a:t>
            </a:r>
            <a:r>
              <a:rPr lang="bg-BG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Български етимологичен речник, т. 6</a:t>
            </a:r>
            <a:r>
              <a:rPr lang="bg-BG" sz="2100">
                <a:solidFill>
                  <a:srgbClr val="4447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5" name="Google Shape;535;g2a4e933aeea_1_113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62911" y="1619988"/>
            <a:ext cx="1050900" cy="7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g2a4e933aeea_1_1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24650" y="0"/>
            <a:ext cx="1262675" cy="16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23564da580_0_303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2" name="Google Shape;542;g323564da580_0_303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543" name="Google Shape;543;g323564da580_0_3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g323564da580_0_303"/>
          <p:cNvSpPr txBox="1"/>
          <p:nvPr/>
        </p:nvSpPr>
        <p:spPr>
          <a:xfrm>
            <a:off x="430200" y="1317625"/>
            <a:ext cx="82836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bg-BG" sz="4800" u="none" cap="none" strike="noStrike">
                <a:solidFill>
                  <a:srgbClr val="45818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 С ПУБЛИКАТА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lang="bg-BG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Кой знае?</a:t>
            </a:r>
            <a:endParaRPr b="0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5" name="Google Shape;545;g323564da580_0_303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  <a:extLst>
                  <a:ext uri="http://customooxmlschemas.google.com/">
                    <go:slidesCustomData xmlns:go="http://customooxmlschemas.google.com/" textRoundtripDataId="126"/>
                  </a:ext>
                </a:extLst>
              </a:rPr>
              <a:t>Игра </a:t>
            </a:r>
            <a:r>
              <a:rPr b="1" lang="bg-BG" sz="30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  <a:extLst>
                  <a:ext uri="http://customooxmlschemas.google.com/">
                    <go:slidesCustomData xmlns:go="http://customooxmlschemas.google.com/" textRoundtripDataId="127"/>
                  </a:ext>
                </a:extLst>
              </a:rPr>
              <a:t>3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  <a:extLst>
                  <a:ext uri="http://customooxmlschemas.google.com/">
                    <go:slidesCustomData xmlns:go="http://customooxmlschemas.google.com/" textRoundtripDataId="128"/>
                  </a:ext>
                </a:extLst>
              </a:rPr>
              <a:t> </a:t>
            </a:r>
            <a:endParaRPr b="1" i="0" sz="2900" u="none" cap="none" strike="noStrik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46" name="Google Shape;546;g323564da580_0_303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42675" y="4456375"/>
            <a:ext cx="825000" cy="61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23564da580_0_311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2" name="Google Shape;552;g323564da580_0_311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553" name="Google Shape;553;g323564da580_0_3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g323564da580_0_311"/>
          <p:cNvSpPr txBox="1"/>
          <p:nvPr/>
        </p:nvSpPr>
        <p:spPr>
          <a:xfrm>
            <a:off x="430200" y="1317625"/>
            <a:ext cx="82836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Кой от следните редове съдържа само форми за множествено число с правилно ударение?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училищà, съдилищà, жѝлища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учѝлища, съдѝлища, жѝлища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читàлища, съдилищà, жѝлища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читалищà, съдилищà, жѝлища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5" name="Google Shape;555;g323564da580_0_311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t/>
            </a:r>
            <a:endParaRPr b="1" i="0" sz="2900" u="none" cap="none" strike="noStrik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6" name="Google Shape;556;g323564da580_0_311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</a:t>
            </a:r>
            <a:r>
              <a:rPr b="1" lang="bg-BG" sz="30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i="0" sz="2900" u="none" cap="none" strike="noStrik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57" name="Google Shape;557;g323564da580_0_311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42675" y="4456375"/>
            <a:ext cx="825000" cy="61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23564da580_0_320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3" name="Google Shape;563;g323564da580_0_320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564" name="Google Shape;564;g323564da580_0_3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g323564da580_0_320"/>
          <p:cNvSpPr txBox="1"/>
          <p:nvPr/>
        </p:nvSpPr>
        <p:spPr>
          <a:xfrm>
            <a:off x="430200" y="1317625"/>
            <a:ext cx="73800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Кой от следните редове съдържа само </a:t>
            </a: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29"/>
                  </a:ext>
                </a:extLst>
              </a:rPr>
              <a:t>форми</a:t>
            </a: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множествено число с правилно ударение</a:t>
            </a:r>
            <a:r>
              <a:rPr b="1"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30"/>
                  </a:ext>
                </a:extLst>
              </a:rPr>
              <a:t>?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6" name="Google Shape;566;g323564da580_0_320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t/>
            </a:r>
            <a:endParaRPr b="1" i="0" sz="2900" u="none" cap="none" strike="noStrik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7" name="Google Shape;567;g323564da580_0_320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</a:t>
            </a:r>
            <a:r>
              <a:rPr b="1" lang="bg-BG" sz="30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i="0" sz="2900" u="none" cap="none" strike="noStrike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8" name="Google Shape;568;g323564da580_0_320"/>
          <p:cNvSpPr txBox="1"/>
          <p:nvPr/>
        </p:nvSpPr>
        <p:spPr>
          <a:xfrm>
            <a:off x="532950" y="2361025"/>
            <a:ext cx="8078100" cy="2702100"/>
          </a:xfrm>
          <a:prstGeom prst="rect">
            <a:avLst/>
          </a:prstGeom>
          <a:solidFill>
            <a:srgbClr val="99FF99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Отговор: </a:t>
            </a:r>
            <a:r>
              <a:rPr lang="bg-BG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учѝлища, съдѝлища, жѝлища.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По-голямата част от съществителните, 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31"/>
                  </a:ext>
                </a:extLst>
              </a:rPr>
              <a:t>чиито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форми в единствено число имат повече от две срички, а формите им за множествено число се образуват с окончание</a:t>
            </a:r>
            <a:r>
              <a:rPr b="1"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-а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</a:t>
            </a:r>
            <a:r>
              <a:rPr b="1" i="1"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-и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запазват в множествено число ударението на същото място, на което е и в единствено число, срв. </a:t>
            </a:r>
            <a:r>
              <a:rPr b="1" i="1"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учѝлище – учѝлища; съдѝлище – съдѝлища; жѝлище – жѝлища; вретèно – вретèна</a:t>
            </a:r>
            <a:r>
              <a:rPr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9" name="Google Shape;569;g323564da580_0_3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4650" y="0"/>
            <a:ext cx="831950" cy="10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g323564da580_0_320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89250" y="1614300"/>
            <a:ext cx="825000" cy="61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23564da580_0_330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6" name="Google Shape;576;g323564da580_0_330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577" name="Google Shape;577;g323564da580_0_3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900" cy="10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g323564da580_0_330"/>
          <p:cNvSpPr txBox="1"/>
          <p:nvPr/>
        </p:nvSpPr>
        <p:spPr>
          <a:xfrm>
            <a:off x="430200" y="1319750"/>
            <a:ext cx="8283600" cy="33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bg-BG" sz="4800" u="none" cap="none" strike="noStrike">
                <a:solidFill>
                  <a:srgbClr val="45818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 С ПУБЛИКАТА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Times New Roman"/>
              <a:buNone/>
            </a:pPr>
            <a:r>
              <a:rPr b="1" i="0" lang="bg-BG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ИГРОСЛОВИЦА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 New Roman"/>
              <a:buNone/>
            </a:pPr>
            <a:r>
              <a:rPr b="0" i="0" lang="bg-BG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Открийте възможно най-много думи хоризонтално и вертикално.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g323564da580_0_330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  <a:extLst>
                  <a:ext uri="http://customooxmlschemas.google.com/">
                    <go:slidesCustomData xmlns:go="http://customooxmlschemas.google.com/" textRoundtripDataId="132"/>
                  </a:ext>
                </a:extLst>
              </a:rPr>
              <a:t>Игра</a:t>
            </a: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  <a:extLst>
                  <a:ext uri="http://customooxmlschemas.google.com/">
                    <go:slidesCustomData xmlns:go="http://customooxmlschemas.google.com/" textRoundtripDataId="133"/>
                  </a:ext>
                </a:extLst>
              </a:rPr>
              <a:t> </a:t>
            </a:r>
            <a:r>
              <a:rPr b="1" lang="bg-BG" sz="30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  <a:extLst>
                  <a:ext uri="http://customooxmlschemas.google.com/">
                    <go:slidesCustomData xmlns:go="http://customooxmlschemas.google.com/" textRoundtripDataId="134"/>
                  </a:ext>
                </a:extLst>
              </a:rPr>
              <a:t>3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  <a:extLst>
                  <a:ext uri="http://customooxmlschemas.google.com/">
                    <go:slidesCustomData xmlns:go="http://customooxmlschemas.google.com/" textRoundtripDataId="135"/>
                  </a:ext>
                </a:extLst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0" name="Google Shape;580;g323564da580_0_330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42675" y="4456375"/>
            <a:ext cx="825000" cy="61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23564da580_0_338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6" name="Google Shape;586;g323564da580_0_338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587" name="Google Shape;587;g323564da580_0_3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776" cy="10715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88" name="Google Shape;588;g323564da580_0_338"/>
          <p:cNvGraphicFramePr/>
          <p:nvPr/>
        </p:nvGraphicFramePr>
        <p:xfrm>
          <a:off x="1487537" y="12620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{CEA30E59-1205-4716-B98E-BF0C64D5F71F}</a:tableStyleId>
              </a:tblPr>
              <a:tblGrid>
                <a:gridCol w="769925"/>
                <a:gridCol w="769925"/>
                <a:gridCol w="801675"/>
                <a:gridCol w="738175"/>
                <a:gridCol w="769925"/>
                <a:gridCol w="769925"/>
                <a:gridCol w="769925"/>
                <a:gridCol w="779450"/>
              </a:tblGrid>
              <a:tr h="458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ъ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й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ю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щ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ъ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ъ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ъ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ъ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89" name="Google Shape;589;g323564da580_0_338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</a:t>
            </a:r>
            <a:r>
              <a:rPr b="1" lang="bg-BG" sz="30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0" name="Google Shape;590;g323564da580_0_338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42675" y="4456375"/>
            <a:ext cx="825000" cy="61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23564da580_0_346"/>
          <p:cNvSpPr txBox="1"/>
          <p:nvPr/>
        </p:nvSpPr>
        <p:spPr>
          <a:xfrm>
            <a:off x="8015286" y="4883150"/>
            <a:ext cx="10524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7425" lIns="74825" spcFirstLastPara="1" rIns="74825" wrap="square" tIns="37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75"/>
              <a:buFont typeface="Arial"/>
              <a:buNone/>
            </a:pPr>
            <a:r>
              <a:rPr b="0" i="0" lang="bg-BG" sz="15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Slide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6" name="Google Shape;596;g323564da580_0_346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597" name="Google Shape;597;g323564da580_0_3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184776" cy="10715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98" name="Google Shape;598;g323564da580_0_346"/>
          <p:cNvGraphicFramePr/>
          <p:nvPr/>
        </p:nvGraphicFramePr>
        <p:xfrm>
          <a:off x="1482737" y="1260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{CEA30E59-1205-4716-B98E-BF0C64D5F71F}</a:tableStyleId>
              </a:tblPr>
              <a:tblGrid>
                <a:gridCol w="771525"/>
                <a:gridCol w="771525"/>
                <a:gridCol w="803275"/>
                <a:gridCol w="738175"/>
                <a:gridCol w="771525"/>
                <a:gridCol w="771525"/>
                <a:gridCol w="771525"/>
                <a:gridCol w="779450"/>
              </a:tblGrid>
              <a:tr h="463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ъ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й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ю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A0C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щ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A0C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ъ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ъ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CC00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A0C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ъ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A0C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ъ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50"/>
                        <a:buFont typeface="Arial"/>
                        <a:buNone/>
                      </a:pPr>
                      <a:r>
                        <a:rPr b="0" i="0" lang="bg-BG" sz="2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</a:t>
                      </a:r>
                      <a:endParaRPr sz="1400" u="none" cap="none" strike="noStrike"/>
                    </a:p>
                  </a:txBody>
                  <a:tcPr marT="31100" marB="31100" marR="81650" marL="816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99" name="Google Shape;599;g323564da580_0_346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51936" y="4360800"/>
            <a:ext cx="1050900" cy="7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g323564da580_0_346"/>
          <p:cNvSpPr txBox="1"/>
          <p:nvPr/>
        </p:nvSpPr>
        <p:spPr>
          <a:xfrm>
            <a:off x="4714650" y="210125"/>
            <a:ext cx="370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50"/>
              <a:buFont typeface="Comic Sans MS"/>
              <a:buNone/>
            </a:pPr>
            <a:r>
              <a:rPr b="1" i="0" lang="bg-BG" sz="3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Игра </a:t>
            </a:r>
            <a:r>
              <a:rPr b="1" lang="bg-BG" sz="30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i="0" lang="bg-BG" sz="29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22fd9a38cc_4_0"/>
          <p:cNvSpPr txBox="1"/>
          <p:nvPr/>
        </p:nvSpPr>
        <p:spPr>
          <a:xfrm>
            <a:off x="311150" y="1073150"/>
            <a:ext cx="72486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Times New Roman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Коя чужда дума отговаря най-точно на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дефиниция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та? 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25 т.)</a:t>
            </a:r>
            <a:endParaRPr b="0" i="0" sz="1900" u="none" cap="none" strike="noStrike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‘р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азположение, благосклонност, добро, приятно чувство към някого или нещо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‘някой, който може да манипулира компютърна система или мрежа и може свободно да извършва трудни, а понякога и злонамерени операции с тях’ </a:t>
            </a:r>
            <a:endParaRPr b="1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8" name="Google Shape;188;g322fd9a38cc_4_0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189" name="Google Shape;189;g322fd9a38cc_4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2300" y="1893425"/>
            <a:ext cx="1801699" cy="24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322fd9a38cc_4_0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9985" y="169800"/>
            <a:ext cx="1050900" cy="78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322fd9a38cc_4_0"/>
          <p:cNvSpPr txBox="1"/>
          <p:nvPr/>
        </p:nvSpPr>
        <p:spPr>
          <a:xfrm>
            <a:off x="311150" y="279400"/>
            <a:ext cx="74205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Чужди думи</a:t>
            </a:r>
            <a:r>
              <a:rPr lang="bg-BG" sz="360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точки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22fd9a38cc_3_486"/>
          <p:cNvSpPr txBox="1"/>
          <p:nvPr/>
        </p:nvSpPr>
        <p:spPr>
          <a:xfrm>
            <a:off x="311150" y="1073150"/>
            <a:ext cx="76269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Times New Roman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Коя чужда дума отговаря най-точно на дефиниция</a:t>
            </a: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та? 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25 т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bg-BG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0" i="0" sz="1900" u="none" cap="none" strike="noStrike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‘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разположение, благосклонност, добро, приятно чувство към някого или нещо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 </a:t>
            </a: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 </a:t>
            </a:r>
            <a:r>
              <a:rPr b="1" i="0" lang="bg-BG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симпатия</a:t>
            </a:r>
            <a:endParaRPr b="1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‘някой, който може да манипулира компютърна система или мрежа и може свободно да извършва трудни, а понякога и злонамерени операции с тях’ </a:t>
            </a: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 </a:t>
            </a:r>
            <a:r>
              <a:rPr b="1" i="0" lang="bg-BG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хакер</a:t>
            </a:r>
            <a:endParaRPr b="1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7" name="Google Shape;197;g322fd9a38cc_3_486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198" name="Google Shape;198;g322fd9a38cc_3_4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6550" y="1877775"/>
            <a:ext cx="1916775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322fd9a38cc_3_486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9985" y="169800"/>
            <a:ext cx="1050900" cy="78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322fd9a38cc_3_486"/>
          <p:cNvSpPr txBox="1"/>
          <p:nvPr/>
        </p:nvSpPr>
        <p:spPr>
          <a:xfrm>
            <a:off x="311150" y="279400"/>
            <a:ext cx="72081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Чужди думи</a:t>
            </a:r>
            <a:r>
              <a:rPr lang="bg-BG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точки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22fd9a38cc_3_310"/>
          <p:cNvSpPr txBox="1"/>
          <p:nvPr/>
        </p:nvSpPr>
        <p:spPr>
          <a:xfrm>
            <a:off x="311150" y="1147050"/>
            <a:ext cx="8627400" cy="3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Коя чужда дума отговаря най-точно на дефиницията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?</a:t>
            </a:r>
            <a:r>
              <a:rPr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 </a:t>
            </a:r>
            <a:endParaRPr sz="24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bg-BG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25 т</a:t>
            </a:r>
            <a:r>
              <a:rPr lang="bg-BG" sz="19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bg-BG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‘човек, </a:t>
            </a:r>
            <a:r>
              <a:rPr b="0" i="0" lang="bg-BG" sz="2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който изразява нeсъгласиe с водeната държавна политика и господстващата идeология, обикн. в страни с тоталитарeн рeжим</a:t>
            </a: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 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</a:t>
            </a:r>
            <a:r>
              <a:rPr i="1" lang="bg-BG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b="0" i="1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рен.</a:t>
            </a: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‘</a:t>
            </a:r>
            <a:r>
              <a:rPr b="0" i="0" lang="bg-BG" sz="2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полза или изгода, които някой извлича от опрeдeлeна ситуация за своята политичeска или профeсионална кариeра или за опрeдeлeна кауза, политичeска позиция и под., които защитава</a:t>
            </a: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</a:t>
            </a:r>
            <a:r>
              <a:rPr b="0" i="0" lang="bg-BG" sz="2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</a:t>
            </a:r>
            <a:r>
              <a:rPr b="0" i="0" lang="bg-BG" sz="2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стилистична фигура, представляваща съчетаване и свързване на думи или понятия, които логически се изключват</a:t>
            </a:r>
            <a:r>
              <a:rPr b="0" i="0" lang="bg-BG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endParaRPr b="1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6" name="Google Shape;206;g322fd9a38cc_3_310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207" name="Google Shape;207;g322fd9a38cc_3_310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9985" y="169800"/>
            <a:ext cx="1050900" cy="78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322fd9a38cc_3_310"/>
          <p:cNvSpPr txBox="1"/>
          <p:nvPr/>
        </p:nvSpPr>
        <p:spPr>
          <a:xfrm>
            <a:off x="311150" y="279400"/>
            <a:ext cx="69795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Чужди думи</a:t>
            </a:r>
            <a:r>
              <a:rPr lang="bg-BG" sz="4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 точки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22fd9a38cc_3_316"/>
          <p:cNvSpPr txBox="1"/>
          <p:nvPr/>
        </p:nvSpPr>
        <p:spPr>
          <a:xfrm>
            <a:off x="311150" y="1154375"/>
            <a:ext cx="8616600" cy="3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bg-BG" sz="24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Коя чужда дума отговаря най-точно на дефиницията</a:t>
            </a:r>
            <a:r>
              <a:rPr b="1" lang="bg-BG" sz="19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?</a:t>
            </a:r>
            <a:r>
              <a:rPr lang="bg-BG" sz="19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 </a:t>
            </a:r>
            <a:r>
              <a:rPr b="0" i="0" lang="bg-BG" sz="19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900" u="none" cap="none" strike="noStrike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bg-BG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25 т</a:t>
            </a:r>
            <a:r>
              <a:rPr lang="bg-BG" sz="19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bg-BG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‘човек, </a:t>
            </a:r>
            <a:r>
              <a:rPr b="0" i="0" lang="bg-BG" sz="2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който изразява нeсъгласиe с водeната държавна политика и господстващата идeология, обикн. в страни с тоталитарeн рeжим</a:t>
            </a:r>
            <a:r>
              <a:rPr b="0"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b="0" i="0" lang="bg-BG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0" i="0" lang="bg-BG" sz="21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дисидент</a:t>
            </a:r>
            <a:r>
              <a:rPr b="0" i="0" lang="bg-BG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 </a:t>
            </a:r>
            <a:endParaRPr b="0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Б) </a:t>
            </a:r>
            <a:r>
              <a:rPr i="1" lang="bg-BG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п</a:t>
            </a:r>
            <a:r>
              <a:rPr b="0" i="1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рен.</a:t>
            </a:r>
            <a:r>
              <a:rPr b="0"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 ‘</a:t>
            </a:r>
            <a:r>
              <a:rPr b="0" i="0" lang="bg-BG" sz="2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7"/>
                  </a:ext>
                </a:extLst>
              </a:rPr>
              <a:t>полза или изгода, които някой извлича </a:t>
            </a:r>
            <a:endParaRPr b="0" i="0" sz="2100" u="none" cap="none" strike="noStrik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  <a:extLst>
                <a:ext uri="http://customooxmlschemas.google.com/">
                  <go:slidesCustomData xmlns:go="http://customooxmlschemas.google.com/" textRoundtripDataId="18"/>
                </a:ext>
              </a:extLs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bg-BG" sz="2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9"/>
                  </a:ext>
                </a:extLst>
              </a:rPr>
              <a:t>от опрeдeлeна ситуация за своята политичeска </a:t>
            </a:r>
            <a:endParaRPr b="0" i="0" sz="2100" u="none" cap="none" strike="noStrik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  <a:extLst>
                <a:ext uri="http://customooxmlschemas.google.com/">
                  <go:slidesCustomData xmlns:go="http://customooxmlschemas.google.com/" textRoundtripDataId="20"/>
                </a:ext>
              </a:extLs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bg-BG" sz="2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21"/>
                  </a:ext>
                </a:extLst>
              </a:rPr>
              <a:t>или профeсионална кариeра или за опрeдeлeна </a:t>
            </a:r>
            <a:endParaRPr b="0" i="0" sz="2100" u="none" cap="none" strike="noStrik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  <a:extLst>
                <a:ext uri="http://customooxmlschemas.google.com/">
                  <go:slidesCustomData xmlns:go="http://customooxmlschemas.google.com/" textRoundtripDataId="22"/>
                </a:ext>
              </a:extLs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bg-BG" sz="2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23"/>
                  </a:ext>
                </a:extLst>
              </a:rPr>
              <a:t>кауза, политичeска позиция и под., които защитава</a:t>
            </a:r>
            <a:r>
              <a:rPr b="0"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24"/>
                  </a:ext>
                </a:extLst>
              </a:rPr>
              <a:t>’ – </a:t>
            </a:r>
            <a:r>
              <a:rPr b="0" i="0" lang="bg-BG" sz="21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25"/>
                  </a:ext>
                </a:extLst>
              </a:rPr>
              <a:t>дивидент</a:t>
            </a:r>
            <a:r>
              <a:rPr b="0" i="0" lang="bg-BG" sz="21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26"/>
                  </a:ext>
                </a:extLst>
              </a:rPr>
              <a:t>и</a:t>
            </a:r>
            <a:r>
              <a:rPr b="0" i="0" lang="bg-BG" sz="21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дивидент</a:t>
            </a:r>
            <a:endParaRPr b="0" i="0" sz="2100" u="none" cap="none" strike="noStrike">
              <a:solidFill>
                <a:srgbClr val="0000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</a:t>
            </a:r>
            <a:r>
              <a:rPr b="0"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27"/>
                  </a:ext>
                </a:extLst>
              </a:rPr>
              <a:t>‘</a:t>
            </a:r>
            <a:r>
              <a:rPr b="0" i="0" lang="bg-BG" sz="2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стилистична фигура, представляваща съчетаване и </a:t>
            </a:r>
            <a:r>
              <a:rPr b="0" i="0" lang="bg-BG" sz="2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28"/>
                  </a:ext>
                </a:extLst>
              </a:rPr>
              <a:t>свързване </a:t>
            </a:r>
            <a:r>
              <a:rPr b="0" i="0" lang="bg-BG" sz="2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думи или понятия, които логически се изключват</a:t>
            </a:r>
            <a:r>
              <a:rPr b="0"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29"/>
                  </a:ext>
                </a:extLst>
              </a:rPr>
              <a:t>’</a:t>
            </a:r>
            <a:r>
              <a:rPr b="0"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30"/>
                  </a:ext>
                </a:extLst>
              </a:rPr>
              <a:t>– </a:t>
            </a:r>
            <a:r>
              <a:rPr b="0" i="0" lang="bg-BG" sz="21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оксиморон</a:t>
            </a:r>
            <a:endParaRPr b="1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4" name="Google Shape;214;g322fd9a38cc_3_316"/>
          <p:cNvCxnSpPr/>
          <p:nvPr/>
        </p:nvCxnSpPr>
        <p:spPr>
          <a:xfrm>
            <a:off x="456362" y="111130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215" name="Google Shape;215;g322fd9a38cc_3_316"/>
          <p:cNvSpPr/>
          <p:nvPr/>
        </p:nvSpPr>
        <p:spPr>
          <a:xfrm>
            <a:off x="5991000" y="2854800"/>
            <a:ext cx="3083100" cy="988200"/>
          </a:xfrm>
          <a:prstGeom prst="rect">
            <a:avLst/>
          </a:prstGeom>
          <a:solidFill>
            <a:srgbClr val="99FF99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bg-BG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Както в прякото, така и в</a:t>
            </a:r>
            <a:r>
              <a:rPr lang="bg-BG" sz="1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преносното си значение думата </a:t>
            </a:r>
            <a:r>
              <a:rPr lang="bg-BG" sz="1600">
                <a:latin typeface="Times New Roman"/>
                <a:ea typeface="Times New Roman"/>
                <a:cs typeface="Times New Roman"/>
                <a:sym typeface="Times New Roman"/>
              </a:rPr>
              <a:t>се </a:t>
            </a:r>
            <a:r>
              <a:rPr b="0" i="0" lang="bg-BG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употреб</a:t>
            </a:r>
            <a:r>
              <a:rPr lang="bg-BG" sz="1600">
                <a:latin typeface="Times New Roman"/>
                <a:ea typeface="Times New Roman"/>
                <a:cs typeface="Times New Roman"/>
                <a:sym typeface="Times New Roman"/>
              </a:rPr>
              <a:t>ява</a:t>
            </a:r>
            <a:r>
              <a:rPr b="0" i="0" lang="bg-BG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предимно в множествено число.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g322fd9a38cc_3_316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9985" y="169800"/>
            <a:ext cx="1050900" cy="78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322fd9a38cc_3_316"/>
          <p:cNvSpPr txBox="1"/>
          <p:nvPr/>
        </p:nvSpPr>
        <p:spPr>
          <a:xfrm>
            <a:off x="311150" y="279400"/>
            <a:ext cx="70611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Чужди думи</a:t>
            </a:r>
            <a:r>
              <a:rPr lang="bg-BG" sz="4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 точки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22fd9a38cc_3_323"/>
          <p:cNvSpPr txBox="1"/>
          <p:nvPr/>
        </p:nvSpPr>
        <p:spPr>
          <a:xfrm>
            <a:off x="311150" y="1225550"/>
            <a:ext cx="8616600" cy="38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7"/>
              <a:buFont typeface="Times New Roman"/>
              <a:buNone/>
            </a:pP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Коя чужда дума отговаря най-точно на дефиницията</a:t>
            </a:r>
            <a:r>
              <a:rPr b="1"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31"/>
                  </a:ext>
                </a:extLst>
              </a:rPr>
              <a:t>?</a:t>
            </a:r>
            <a:endParaRPr b="1" sz="24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  <a:extLst>
                <a:ext uri="http://customooxmlschemas.google.com/">
                  <go:slidesCustomData xmlns:go="http://customooxmlschemas.google.com/" textRoundtripDataId="32"/>
                </a:ext>
              </a:extLst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17"/>
              <a:buFont typeface="Times New Roman"/>
              <a:buNone/>
            </a:pPr>
            <a:r>
              <a:rPr lang="bg-BG" sz="24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33"/>
                  </a:ext>
                </a:extLst>
              </a:rPr>
              <a:t> </a:t>
            </a:r>
            <a:r>
              <a:rPr lang="bg-BG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20 т.)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‘</a:t>
            </a:r>
            <a:r>
              <a:rPr b="0" i="0" lang="bg-BG" sz="23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блюдо от деликатеси (колбаси, хайвер и др.), което се поднася преди основното ястие</a:t>
            </a: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’, дума от френски 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‘другар, побратим’, дума от турски 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‘честен играч в спорта’, дума от английски 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‘</a:t>
            </a:r>
            <a:r>
              <a:rPr b="0" i="0" lang="bg-BG" sz="23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кратка, сбита информация за някакво събитие, решение и под., която се дава пред журналисти </a:t>
            </a:r>
            <a:r>
              <a:rPr b="0" i="0" lang="bg-BG" sz="23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34"/>
                  </a:ext>
                </a:extLst>
              </a:rPr>
              <a:t>от</a:t>
            </a:r>
            <a:r>
              <a:rPr b="0" i="0" lang="bg-BG" sz="23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официални лица и др.’</a:t>
            </a: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дума от английски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bg-BG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Д) ‘произнасяне, изговаряне’, дума от латински </a:t>
            </a:r>
            <a:endParaRPr b="1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3" name="Google Shape;223;g322fd9a38cc_3_323"/>
          <p:cNvCxnSpPr/>
          <p:nvPr/>
        </p:nvCxnSpPr>
        <p:spPr>
          <a:xfrm>
            <a:off x="401637" y="1111250"/>
            <a:ext cx="8229600" cy="0"/>
          </a:xfrm>
          <a:prstGeom prst="straightConnector1">
            <a:avLst/>
          </a:prstGeom>
          <a:noFill/>
          <a:ln cap="flat" cmpd="sng" w="12600">
            <a:solidFill>
              <a:srgbClr val="FF3333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id="224" name="Google Shape;224;g322fd9a38cc_3_323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9985" y="169800"/>
            <a:ext cx="1050900" cy="78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322fd9a38cc_3_323"/>
          <p:cNvSpPr txBox="1"/>
          <p:nvPr/>
        </p:nvSpPr>
        <p:spPr>
          <a:xfrm>
            <a:off x="311150" y="279400"/>
            <a:ext cx="7028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</a:pP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Чужди думи</a:t>
            </a:r>
            <a:r>
              <a:rPr lang="bg-BG" sz="4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lang="bg-BG" sz="3600">
                <a:latin typeface="Times New Roman"/>
                <a:ea typeface="Times New Roman"/>
                <a:cs typeface="Times New Roman"/>
                <a:sym typeface="Times New Roman"/>
              </a:rPr>
              <a:t>100</a:t>
            </a:r>
            <a:r>
              <a:rPr b="1" i="0" lang="bg-BG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точки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14_simple-light-2">
  <a:themeElements>
    <a:clrScheme name="Custom 4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ustom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2F2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Custom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2F2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Valentina Stefanova</dc:creator>
</cp:coreProperties>
</file>