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54" r:id="rId7"/>
    <p:sldMasterId id="214748366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</p:sldIdLst>
  <p:sldSz cy="5143500" cx="9144000"/>
  <p:notesSz cx="6858000" cy="9144000"/>
  <p:embeddedFontLst>
    <p:embeddedFont>
      <p:font typeface="Merriweather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60" roundtripDataSignature="AMtx7mgVwvNpD9EkG9FZv78BjDN0iGHt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BBFBEB-BA65-4780-B745-B9BD87FB1FCC}">
  <a:tblStyle styleId="{91BBFBEB-BA65-4780-B745-B9BD87FB1FCC}" styleName="Table_0">
    <a:wholeTbl>
      <a:tcTxStyle b="off" i="off">
        <a:font>
          <a:latin typeface="Arial"/>
          <a:ea typeface="Arial"/>
          <a:cs typeface="Arial"/>
        </a:font>
        <a:schemeClr val="dk1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E495DECE-EECF-4423-ADF5-805B10642AB0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F08F0F3-1C2A-4173-BA8F-23DB9A0978EC}" styleName="Table_2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60" Type="http://customschemas.google.com/relationships/presentationmetadata" Target="metadata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font" Target="fonts/Merriweather-bold.fntdata"/><Relationship Id="rId12" Type="http://schemas.openxmlformats.org/officeDocument/2006/relationships/slide" Target="slides/slide3.xml"/><Relationship Id="rId56" Type="http://schemas.openxmlformats.org/officeDocument/2006/relationships/font" Target="fonts/Merriweather-regular.fntdata"/><Relationship Id="rId15" Type="http://schemas.openxmlformats.org/officeDocument/2006/relationships/slide" Target="slides/slide6.xml"/><Relationship Id="rId59" Type="http://schemas.openxmlformats.org/officeDocument/2006/relationships/font" Target="fonts/Merriweather-boldItalic.fntdata"/><Relationship Id="rId14" Type="http://schemas.openxmlformats.org/officeDocument/2006/relationships/slide" Target="slides/slide5.xml"/><Relationship Id="rId58" Type="http://schemas.openxmlformats.org/officeDocument/2006/relationships/font" Target="fonts/Merriweather-italic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4f8f2cd3e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2a4f8f2cd3e_1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4f8f2cd3e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g2a4f8f2cd3e_1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907afd7b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4" name="Google Shape;194;g23907afd7b3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907afd7b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04" name="Google Shape;204;g23907afd7b3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907afd7b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g23907afd7b3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daab9c14f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g35daab9c14f_0_1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914429089_1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g23914429089_1_2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3914429089_1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g23914429089_1_2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22fdf0ecf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22fdf0ecff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2a3f71e9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g22a3f71e9ea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47262d21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347262d218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2db9764d34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32db9764d3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2fd3cdf88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32fd3cdf8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39176afac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g239176afac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39176afaca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g239176afaca_2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39176afaca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g239176afaca_2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39176afaca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g239176afaca_2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3914429089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g23914429089_1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3914429089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g23914429089_1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daab9c14f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46" name="Google Shape;346;g35daab9c14f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daab9c14f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g35daab9c14f_0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56" name="Google Shape;356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66" name="Google Shape;366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23524b46a6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77" name="Google Shape;377;g323524b46a6_0_2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23524b46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87" name="Google Shape;387;g323524b46a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23524b46a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97" name="Google Shape;397;g323524b46a6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09" name="Google Shape;409;p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19" name="Google Shape;419;p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29" name="Google Shape;429;p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23524b46a6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40" name="Google Shape;440;g323524b46a6_0_2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23524b46a6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50" name="Google Shape;450;g323524b46a6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8abfc274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g238abfc274e_0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23524b46a6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61" name="Google Shape;461;g323524b46a6_0_2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23524b46a6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74" name="Google Shape;474;g323524b46a6_0_3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23524b46a6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84" name="Google Shape;484;g323524b46a6_0_3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daab9c14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95" name="Google Shape;495;g35daab9c14f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23524b46a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08" name="Google Shape;508;g323524b46a6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23524b46a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18" name="Google Shape;518;g323524b46a6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23524b46a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28" name="Google Shape;528;g323524b46a6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3907afd7b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g23907afd7b3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907afd7b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23907afd7b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474a06f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g33474a06ff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474a06ff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g33474a06ffe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3"/>
          <p:cNvSpPr txBox="1"/>
          <p:nvPr>
            <p:ph type="title"/>
          </p:nvPr>
        </p:nvSpPr>
        <p:spPr>
          <a:xfrm>
            <a:off x="311760" y="316080"/>
            <a:ext cx="85199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3"/>
          <p:cNvSpPr txBox="1"/>
          <p:nvPr>
            <p:ph idx="1" type="body"/>
          </p:nvPr>
        </p:nvSpPr>
        <p:spPr>
          <a:xfrm>
            <a:off x="311760" y="1225079"/>
            <a:ext cx="8519999" cy="3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1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21"/>
          <p:cNvSpPr txBox="1"/>
          <p:nvPr>
            <p:ph idx="1" type="body"/>
          </p:nvPr>
        </p:nvSpPr>
        <p:spPr>
          <a:xfrm>
            <a:off x="457170" y="1203629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21"/>
          <p:cNvSpPr txBox="1"/>
          <p:nvPr>
            <p:ph idx="2" type="body"/>
          </p:nvPr>
        </p:nvSpPr>
        <p:spPr>
          <a:xfrm>
            <a:off x="4673598" y="1203629"/>
            <a:ext cx="4015199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21"/>
          <p:cNvSpPr txBox="1"/>
          <p:nvPr>
            <p:ph idx="3" type="body"/>
          </p:nvPr>
        </p:nvSpPr>
        <p:spPr>
          <a:xfrm>
            <a:off x="457170" y="2761688"/>
            <a:ext cx="82284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2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22"/>
          <p:cNvSpPr txBox="1"/>
          <p:nvPr>
            <p:ph idx="1" type="body"/>
          </p:nvPr>
        </p:nvSpPr>
        <p:spPr>
          <a:xfrm>
            <a:off x="457170" y="1203629"/>
            <a:ext cx="4015200" cy="298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22"/>
          <p:cNvSpPr txBox="1"/>
          <p:nvPr>
            <p:ph idx="2" type="body"/>
          </p:nvPr>
        </p:nvSpPr>
        <p:spPr>
          <a:xfrm>
            <a:off x="4673598" y="1203629"/>
            <a:ext cx="4015199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22"/>
          <p:cNvSpPr txBox="1"/>
          <p:nvPr>
            <p:ph idx="3" type="body"/>
          </p:nvPr>
        </p:nvSpPr>
        <p:spPr>
          <a:xfrm>
            <a:off x="4673598" y="2761688"/>
            <a:ext cx="4015199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3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23"/>
          <p:cNvSpPr txBox="1"/>
          <p:nvPr>
            <p:ph idx="1" type="body"/>
          </p:nvPr>
        </p:nvSpPr>
        <p:spPr>
          <a:xfrm>
            <a:off x="457170" y="1203629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23"/>
          <p:cNvSpPr txBox="1"/>
          <p:nvPr>
            <p:ph idx="2" type="body"/>
          </p:nvPr>
        </p:nvSpPr>
        <p:spPr>
          <a:xfrm>
            <a:off x="457170" y="2761688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23"/>
          <p:cNvSpPr txBox="1"/>
          <p:nvPr>
            <p:ph idx="3" type="body"/>
          </p:nvPr>
        </p:nvSpPr>
        <p:spPr>
          <a:xfrm>
            <a:off x="4673598" y="1203629"/>
            <a:ext cx="4015199" cy="298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4"/>
          <p:cNvSpPr txBox="1"/>
          <p:nvPr>
            <p:ph idx="1" type="subTitle"/>
          </p:nvPr>
        </p:nvSpPr>
        <p:spPr>
          <a:xfrm>
            <a:off x="457170" y="205012"/>
            <a:ext cx="8228400" cy="39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5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6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26"/>
          <p:cNvSpPr txBox="1"/>
          <p:nvPr>
            <p:ph idx="1" type="body"/>
          </p:nvPr>
        </p:nvSpPr>
        <p:spPr>
          <a:xfrm>
            <a:off x="457170" y="1203629"/>
            <a:ext cx="4015200" cy="298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26"/>
          <p:cNvSpPr txBox="1"/>
          <p:nvPr>
            <p:ph idx="2" type="body"/>
          </p:nvPr>
        </p:nvSpPr>
        <p:spPr>
          <a:xfrm>
            <a:off x="4673598" y="1203629"/>
            <a:ext cx="4015199" cy="298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7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7"/>
          <p:cNvSpPr txBox="1"/>
          <p:nvPr>
            <p:ph idx="1" type="subTitle"/>
          </p:nvPr>
        </p:nvSpPr>
        <p:spPr>
          <a:xfrm>
            <a:off x="457170" y="1203629"/>
            <a:ext cx="8228400" cy="298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3914429089_1_230"/>
          <p:cNvSpPr txBox="1"/>
          <p:nvPr>
            <p:ph type="title"/>
          </p:nvPr>
        </p:nvSpPr>
        <p:spPr>
          <a:xfrm>
            <a:off x="311760" y="316080"/>
            <a:ext cx="852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g23914429089_1_230"/>
          <p:cNvSpPr txBox="1"/>
          <p:nvPr>
            <p:ph idx="1" type="body"/>
          </p:nvPr>
        </p:nvSpPr>
        <p:spPr>
          <a:xfrm>
            <a:off x="311760" y="1225079"/>
            <a:ext cx="8520000" cy="3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1">
  <p:cSld name="TITLE_AND_BODY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3914429089_1_237"/>
          <p:cNvSpPr txBox="1"/>
          <p:nvPr>
            <p:ph type="title"/>
          </p:nvPr>
        </p:nvSpPr>
        <p:spPr>
          <a:xfrm>
            <a:off x="1277322" y="-11720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23" name="Google Shape;23;g23914429089_1_237"/>
          <p:cNvSpPr txBox="1"/>
          <p:nvPr>
            <p:ph idx="1" type="body"/>
          </p:nvPr>
        </p:nvSpPr>
        <p:spPr>
          <a:xfrm>
            <a:off x="334495" y="928106"/>
            <a:ext cx="8674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24" name="Google Shape;24;g23914429089_1_237"/>
          <p:cNvSpPr txBox="1"/>
          <p:nvPr>
            <p:ph idx="12" type="sldNum"/>
          </p:nvPr>
        </p:nvSpPr>
        <p:spPr>
          <a:xfrm>
            <a:off x="6360822" y="4697398"/>
            <a:ext cx="1923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29450" spcFirstLastPara="1" rIns="29450" wrap="square" tIns="29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3914429089_1_233"/>
          <p:cNvSpPr txBox="1"/>
          <p:nvPr>
            <p:ph type="title"/>
          </p:nvPr>
        </p:nvSpPr>
        <p:spPr>
          <a:xfrm>
            <a:off x="1277322" y="-11720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27" name="Google Shape;27;g23914429089_1_233"/>
          <p:cNvSpPr txBox="1"/>
          <p:nvPr>
            <p:ph idx="1" type="body"/>
          </p:nvPr>
        </p:nvSpPr>
        <p:spPr>
          <a:xfrm>
            <a:off x="334495" y="928106"/>
            <a:ext cx="8674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28" name="Google Shape;28;g23914429089_1_233"/>
          <p:cNvSpPr txBox="1"/>
          <p:nvPr>
            <p:ph idx="12" type="sldNum"/>
          </p:nvPr>
        </p:nvSpPr>
        <p:spPr>
          <a:xfrm>
            <a:off x="6360822" y="4697398"/>
            <a:ext cx="1923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29450" spcFirstLastPara="1" rIns="29450" wrap="square" tIns="29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8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18"/>
          <p:cNvSpPr txBox="1"/>
          <p:nvPr>
            <p:ph idx="1" type="body"/>
          </p:nvPr>
        </p:nvSpPr>
        <p:spPr>
          <a:xfrm>
            <a:off x="457170" y="1203629"/>
            <a:ext cx="8228400" cy="298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5" name="Google Shape;35;p11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TITLE_AND_BODY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3948c78f07_0_127"/>
          <p:cNvSpPr txBox="1"/>
          <p:nvPr>
            <p:ph type="title"/>
          </p:nvPr>
        </p:nvSpPr>
        <p:spPr>
          <a:xfrm>
            <a:off x="1277322" y="-11720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39" name="Google Shape;39;g23948c78f07_0_127"/>
          <p:cNvSpPr txBox="1"/>
          <p:nvPr>
            <p:ph idx="1" type="body"/>
          </p:nvPr>
        </p:nvSpPr>
        <p:spPr>
          <a:xfrm>
            <a:off x="334495" y="928106"/>
            <a:ext cx="8674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40" name="Google Shape;40;g23948c78f07_0_127"/>
          <p:cNvSpPr txBox="1"/>
          <p:nvPr>
            <p:ph idx="12" type="sldNum"/>
          </p:nvPr>
        </p:nvSpPr>
        <p:spPr>
          <a:xfrm>
            <a:off x="6360822" y="4697398"/>
            <a:ext cx="1923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29450" spcFirstLastPara="1" rIns="29450" wrap="square" tIns="29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9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19"/>
          <p:cNvSpPr txBox="1"/>
          <p:nvPr>
            <p:ph idx="1" type="body"/>
          </p:nvPr>
        </p:nvSpPr>
        <p:spPr>
          <a:xfrm>
            <a:off x="457170" y="1203629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19"/>
          <p:cNvSpPr txBox="1"/>
          <p:nvPr>
            <p:ph idx="2" type="body"/>
          </p:nvPr>
        </p:nvSpPr>
        <p:spPr>
          <a:xfrm>
            <a:off x="4673598" y="1203629"/>
            <a:ext cx="4015199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19"/>
          <p:cNvSpPr txBox="1"/>
          <p:nvPr>
            <p:ph idx="3" type="body"/>
          </p:nvPr>
        </p:nvSpPr>
        <p:spPr>
          <a:xfrm>
            <a:off x="4673598" y="2761688"/>
            <a:ext cx="4015199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19"/>
          <p:cNvSpPr txBox="1"/>
          <p:nvPr>
            <p:ph idx="4" type="body"/>
          </p:nvPr>
        </p:nvSpPr>
        <p:spPr>
          <a:xfrm>
            <a:off x="457170" y="2761688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0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20"/>
          <p:cNvSpPr txBox="1"/>
          <p:nvPr>
            <p:ph idx="1" type="body"/>
          </p:nvPr>
        </p:nvSpPr>
        <p:spPr>
          <a:xfrm>
            <a:off x="457170" y="1203629"/>
            <a:ext cx="82284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20"/>
          <p:cNvSpPr txBox="1"/>
          <p:nvPr>
            <p:ph idx="2" type="body"/>
          </p:nvPr>
        </p:nvSpPr>
        <p:spPr>
          <a:xfrm>
            <a:off x="457170" y="2761688"/>
            <a:ext cx="82284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2"/>
          <p:cNvPicPr preferRelativeResize="0"/>
          <p:nvPr/>
        </p:nvPicPr>
        <p:blipFill rotWithShape="1">
          <a:blip r:embed="rId1">
            <a:alphaModFix/>
          </a:blip>
          <a:srcRect b="11457" l="10429" r="7890" t="10488"/>
          <a:stretch/>
        </p:blipFill>
        <p:spPr>
          <a:xfrm>
            <a:off x="0" y="0"/>
            <a:ext cx="1287462" cy="123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462" y="0"/>
            <a:ext cx="7856537" cy="1230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112"/>
          <p:cNvCxnSpPr/>
          <p:nvPr/>
        </p:nvCxnSpPr>
        <p:spPr>
          <a:xfrm flipH="1" rot="10800000">
            <a:off x="-6350" y="1250950"/>
            <a:ext cx="9156698" cy="12698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9" name="Google Shape;9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87462" cy="123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12"/>
          <p:cNvSpPr txBox="1"/>
          <p:nvPr>
            <p:ph type="title"/>
          </p:nvPr>
        </p:nvSpPr>
        <p:spPr>
          <a:xfrm>
            <a:off x="311150" y="444500"/>
            <a:ext cx="8521699" cy="5730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2"/>
          <p:cNvSpPr txBox="1"/>
          <p:nvPr>
            <p:ph idx="1" type="body"/>
          </p:nvPr>
        </p:nvSpPr>
        <p:spPr>
          <a:xfrm>
            <a:off x="311150" y="1152525"/>
            <a:ext cx="8521699" cy="3416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3914429089_1_227"/>
          <p:cNvSpPr txBox="1"/>
          <p:nvPr>
            <p:ph type="title"/>
          </p:nvPr>
        </p:nvSpPr>
        <p:spPr>
          <a:xfrm>
            <a:off x="311150" y="444500"/>
            <a:ext cx="85218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23914429089_1_227"/>
          <p:cNvSpPr txBox="1"/>
          <p:nvPr>
            <p:ph idx="1" type="body"/>
          </p:nvPr>
        </p:nvSpPr>
        <p:spPr>
          <a:xfrm>
            <a:off x="311150" y="1152525"/>
            <a:ext cx="8521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6"/>
          <p:cNvSpPr txBox="1"/>
          <p:nvPr>
            <p:ph type="title"/>
          </p:nvPr>
        </p:nvSpPr>
        <p:spPr>
          <a:xfrm>
            <a:off x="457200" y="204787"/>
            <a:ext cx="82281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16"/>
          <p:cNvSpPr txBox="1"/>
          <p:nvPr>
            <p:ph idx="1" type="body"/>
          </p:nvPr>
        </p:nvSpPr>
        <p:spPr>
          <a:xfrm>
            <a:off x="457200" y="1203325"/>
            <a:ext cx="82281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4.xml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gif"/><Relationship Id="rId4" Type="http://schemas.openxmlformats.org/officeDocument/2006/relationships/slide" Target="/ppt/slides/slide4.xml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4.xml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slide" Target="/ppt/slides/slide4.xml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slide" Target="/ppt/slides/slide4.xml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4.xml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4.xml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4.xml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4.xml"/><Relationship Id="rId4" Type="http://schemas.openxmlformats.org/officeDocument/2006/relationships/image" Target="../media/image6.png"/><Relationship Id="rId5" Type="http://schemas.openxmlformats.org/officeDocument/2006/relationships/image" Target="../media/image25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gif"/><Relationship Id="rId4" Type="http://schemas.openxmlformats.org/officeDocument/2006/relationships/slide" Target="/ppt/slides/slide4.xml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4.xml"/><Relationship Id="rId4" Type="http://schemas.openxmlformats.org/officeDocument/2006/relationships/image" Target="../media/image6.png"/><Relationship Id="rId5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4.xml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4.xml"/><Relationship Id="rId4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ppt/slides/slide1.xml" TargetMode="External"/><Relationship Id="rId4" Type="http://schemas.openxmlformats.org/officeDocument/2006/relationships/slide" Target="/ppt/slides/slide4.xml"/><Relationship Id="rId5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ppt/slides/slide1.xml" TargetMode="External"/><Relationship Id="rId4" Type="http://schemas.openxmlformats.org/officeDocument/2006/relationships/slide" Target="/ppt/slides/slide4.xml"/><Relationship Id="rId5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ppt/slides/slide1.xml" TargetMode="External"/><Relationship Id="rId4" Type="http://schemas.openxmlformats.org/officeDocument/2006/relationships/slide" Target="/ppt/slides/slide4.xml"/><Relationship Id="rId5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ppt/slides/slide1.xml" TargetMode="External"/><Relationship Id="rId4" Type="http://schemas.openxmlformats.org/officeDocument/2006/relationships/slide" Target="/ppt/slides/slide4.xml"/><Relationship Id="rId5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gif"/><Relationship Id="rId4" Type="http://schemas.openxmlformats.org/officeDocument/2006/relationships/slide" Target="/ppt/slides/slide4.xml"/><Relationship Id="rId5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4.xml"/><Relationship Id="rId4" Type="http://schemas.openxmlformats.org/officeDocument/2006/relationships/image" Target="../media/image6.png"/><Relationship Id="rId5" Type="http://schemas.openxmlformats.org/officeDocument/2006/relationships/image" Target="../media/image20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7.jpg"/><Relationship Id="rId6" Type="http://schemas.openxmlformats.org/officeDocument/2006/relationships/slide" Target="/ppt/slides/slide4.xml"/><Relationship Id="rId7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Relationship Id="rId7" Type="http://schemas.openxmlformats.org/officeDocument/2006/relationships/image" Target="../media/image2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21.jpg"/><Relationship Id="rId6" Type="http://schemas.openxmlformats.org/officeDocument/2006/relationships/slide" Target="/ppt/slides/slide4.xml"/><Relationship Id="rId7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.png"/><Relationship Id="rId11" Type="http://schemas.openxmlformats.org/officeDocument/2006/relationships/slide" Target="/ppt/slides/slide25.xml"/><Relationship Id="rId10" Type="http://schemas.openxmlformats.org/officeDocument/2006/relationships/slide" Target="/ppt/slides/slide13.xml"/><Relationship Id="rId13" Type="http://schemas.openxmlformats.org/officeDocument/2006/relationships/slide" Target="/ppt/slides/slide21.xml"/><Relationship Id="rId12" Type="http://schemas.openxmlformats.org/officeDocument/2006/relationships/slide" Target="/ppt/slides/slide3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17.xml"/><Relationship Id="rId4" Type="http://schemas.openxmlformats.org/officeDocument/2006/relationships/slide" Target="/ppt/slides/slide5.xml"/><Relationship Id="rId9" Type="http://schemas.openxmlformats.org/officeDocument/2006/relationships/slide" Target="/ppt/slides/slide7.xml"/><Relationship Id="rId15" Type="http://schemas.openxmlformats.org/officeDocument/2006/relationships/slide" Target="/ppt/slides/slide15.xml"/><Relationship Id="rId14" Type="http://schemas.openxmlformats.org/officeDocument/2006/relationships/slide" Target="/ppt/slides/slide9.xml"/><Relationship Id="rId17" Type="http://schemas.openxmlformats.org/officeDocument/2006/relationships/slide" Target="/ppt/slides/slide15.xml"/><Relationship Id="rId16" Type="http://schemas.openxmlformats.org/officeDocument/2006/relationships/slide" Target="/ppt/slides/slide15.xml"/><Relationship Id="rId5" Type="http://schemas.openxmlformats.org/officeDocument/2006/relationships/slide" Target="/ppt/slides/slide11.xml"/><Relationship Id="rId19" Type="http://schemas.openxmlformats.org/officeDocument/2006/relationships/slide" Target="/ppt/slides/slide41.xml"/><Relationship Id="rId6" Type="http://schemas.openxmlformats.org/officeDocument/2006/relationships/slide" Target="/ppt/slides/slide23.xml"/><Relationship Id="rId18" Type="http://schemas.openxmlformats.org/officeDocument/2006/relationships/slide" Target="/ppt/slides/slide27.xml"/><Relationship Id="rId7" Type="http://schemas.openxmlformats.org/officeDocument/2006/relationships/slide" Target="/ppt/slides/slide29.xml"/><Relationship Id="rId8" Type="http://schemas.openxmlformats.org/officeDocument/2006/relationships/slide" Target="/ppt/slides/slide19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Relationship Id="rId7" Type="http://schemas.openxmlformats.org/officeDocument/2006/relationships/image" Target="../media/image2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22.jpg"/><Relationship Id="rId6" Type="http://schemas.openxmlformats.org/officeDocument/2006/relationships/slide" Target="/ppt/slides/slide4.xml"/><Relationship Id="rId7" Type="http://schemas.openxmlformats.org/officeDocument/2006/relationships/image" Target="../media/image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slide" Target="/ppt/slides/slide4.xml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4.xml"/><Relationship Id="rId4" Type="http://schemas.openxmlformats.org/officeDocument/2006/relationships/image" Target="../media/image6.png"/><Relationship Id="rId5" Type="http://schemas.openxmlformats.org/officeDocument/2006/relationships/image" Target="../media/image1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ppt/slides/slide1.xml" TargetMode="External"/><Relationship Id="rId4" Type="http://schemas.openxmlformats.org/officeDocument/2006/relationships/slide" Target="/ppt/slides/slide4.xml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ppt/slides/slide1.xml" TargetMode="External"/><Relationship Id="rId4" Type="http://schemas.openxmlformats.org/officeDocument/2006/relationships/slide" Target="/ppt/slides/slide4.xml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/>
        </p:nvSpPr>
        <p:spPr>
          <a:xfrm>
            <a:off x="311150" y="315912"/>
            <a:ext cx="8520112" cy="831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4" name="Google Shape;84;p1"/>
          <p:cNvCxnSpPr/>
          <p:nvPr/>
        </p:nvCxnSpPr>
        <p:spPr>
          <a:xfrm>
            <a:off x="401637" y="12636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75"/>
            <a:ext cx="9144000" cy="1824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"/>
          <p:cNvCxnSpPr/>
          <p:nvPr/>
        </p:nvCxnSpPr>
        <p:spPr>
          <a:xfrm>
            <a:off x="-12700" y="1822450"/>
            <a:ext cx="916939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6512" y="3416300"/>
            <a:ext cx="1528762" cy="15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144154" y="2274025"/>
            <a:ext cx="8794921" cy="7734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0B5394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3C47D"/>
                </a:solidFill>
                <a:latin typeface="Times New Roman"/>
              </a:rPr>
              <a:t>ДА ИЗСЛЕДВАМЕ ЗАЕДНО!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/>
        </p:nvSpPr>
        <p:spPr>
          <a:xfrm>
            <a:off x="311150" y="1225550"/>
            <a:ext cx="8520000" cy="19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Кое от подчертаните словосъчетания е правилното?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25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т.)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Обяснете защо.</a:t>
            </a:r>
            <a:r>
              <a:rPr b="0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25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т.)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1" sz="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искам думите му да извадят </a:t>
            </a:r>
            <a:r>
              <a:rPr b="1" i="0" lang="bg-BG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ахилесовата ми пета</a:t>
            </a:r>
            <a:r>
              <a:rPr b="1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бял свят, за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това се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опитвам да я прикривам с чувство за хумор.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Зевс не оцени </a:t>
            </a:r>
            <a:r>
              <a:rPr b="1" i="0" lang="bg-BG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Сизифовия труд</a:t>
            </a:r>
            <a:r>
              <a:rPr b="1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не отмени наказанието.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311150" y="279400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Фразеологизми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1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173" name="Google Shape;173;p18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3100" y="2395365"/>
            <a:ext cx="1050900" cy="7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/>
          <p:nvPr/>
        </p:nvSpPr>
        <p:spPr>
          <a:xfrm>
            <a:off x="346125" y="3358800"/>
            <a:ext cx="8340600" cy="1640700"/>
          </a:xfrm>
          <a:prstGeom prst="rect">
            <a:avLst/>
          </a:prstGeom>
          <a:solidFill>
            <a:srgbClr val="99FF99"/>
          </a:solidFill>
          <a:ln cap="flat" cmpd="sng" w="9525">
            <a:solidFill>
              <a:srgbClr val="FF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b="1"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Отговор: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първото изречение изразът е фразеологизъм със значение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‘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слабо място’ и затова се пише с малка буква.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Във второто изречение изразът е употребен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прякото си значение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0" i="1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Сизифовия труд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  <a:r>
              <a:rPr b="0" i="1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‘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Сизиф’) и притежателното прилагателно, образувано от името на митологичния герой, се пише с главна буква.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4f8f2cd3e_1_17"/>
          <p:cNvSpPr txBox="1"/>
          <p:nvPr/>
        </p:nvSpPr>
        <p:spPr>
          <a:xfrm>
            <a:off x="311150" y="1225550"/>
            <a:ext cx="8520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редположете кои са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скрит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дум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ко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 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антоними на посочените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10 т.</a:t>
            </a:r>
            <a:r>
              <a:rPr lang="bg-BG" sz="19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</a:t>
            </a:r>
            <a:r>
              <a:rPr lang="bg-BG" sz="2400">
                <a:latin typeface="Times New Roman"/>
                <a:ea typeface="Times New Roman"/>
                <a:cs typeface="Times New Roman"/>
                <a:sym typeface="Times New Roman"/>
              </a:rPr>
              <a:t>обичам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_ _ _ в _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 д _ 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</a:t>
            </a:r>
            <a:r>
              <a:rPr lang="bg-BG" sz="2400">
                <a:latin typeface="Times New Roman"/>
                <a:ea typeface="Times New Roman"/>
                <a:cs typeface="Times New Roman"/>
                <a:sym typeface="Times New Roman"/>
              </a:rPr>
              <a:t>тромав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400"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 _ г_ 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</a:t>
            </a:r>
            <a:r>
              <a:rPr lang="bg-BG" sz="2400">
                <a:latin typeface="Times New Roman"/>
                <a:ea typeface="Times New Roman"/>
                <a:cs typeface="Times New Roman"/>
                <a:sym typeface="Times New Roman"/>
              </a:rPr>
              <a:t>неизвестен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 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_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 р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 _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ч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 _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  _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вдигам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_ _с _ _ _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Д)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хуля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_ _ _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Times New Roman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Times New Roman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0" name="Google Shape;180;g2a4f8f2cd3e_1_17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181" name="Google Shape;181;g2a4f8f2cd3e_1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0375" y="1908950"/>
            <a:ext cx="1813624" cy="24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a4f8f2cd3e_1_17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0260" y="71325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a4f8f2cd3e_1_17"/>
          <p:cNvSpPr txBox="1"/>
          <p:nvPr/>
        </p:nvSpPr>
        <p:spPr>
          <a:xfrm>
            <a:off x="311150" y="279400"/>
            <a:ext cx="789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 отношения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4f8f2cd3e_1_24"/>
          <p:cNvSpPr txBox="1"/>
          <p:nvPr/>
        </p:nvSpPr>
        <p:spPr>
          <a:xfrm>
            <a:off x="188925" y="1195000"/>
            <a:ext cx="8812200" cy="3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Предположете кои са скритите думи, които са антоними на посочените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10 т.)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extLst>
                <a:ext uri="http://customooxmlschemas.google.com/">
                  <go:slidesCustomData xmlns:go="http://customooxmlschemas.google.com/" textRoundtripDataId="16"/>
                </a:ext>
              </a:extLs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А) </a:t>
            </a:r>
            <a:r>
              <a:rPr lang="bg-BG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обичам</a:t>
            </a: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 </a:t>
            </a: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lang="bg-BG" sz="2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изпитвам обич, привързаност или симпатия към някого</a:t>
            </a: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 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– </a:t>
            </a:r>
            <a:r>
              <a:rPr lang="bg-BG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ненавиждам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rPr>
              <a:t> 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lang="bg-BG" sz="21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bg-BG" sz="21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зпитвам ненавист, силна омраза към някого или нещо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  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</a:t>
            </a:r>
            <a:r>
              <a:rPr lang="bg-BG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тромав</a:t>
            </a: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‘</a:t>
            </a:r>
            <a:r>
              <a:rPr lang="bg-BG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който се движи и работи бавно, несръчно, непохватно</a:t>
            </a: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 –  </a:t>
            </a:r>
            <a:r>
              <a:rPr i="0" lang="bg-BG" sz="21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пъргав </a:t>
            </a: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lang="bg-BG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който се движи с голяма лекота и бързина; подвижен, жив, бърз, чевръст</a:t>
            </a: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 </a:t>
            </a:r>
            <a:r>
              <a:rPr lang="bg-BG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неизвестен</a:t>
            </a: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‘</a:t>
            </a:r>
            <a:r>
              <a:rPr lang="bg-BG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който не е познат, не е известен</a:t>
            </a: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 – </a:t>
            </a:r>
            <a:r>
              <a:rPr lang="bg-BG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прочу</a:t>
            </a:r>
            <a:r>
              <a:rPr lang="bg-BG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i="0" lang="bg-BG" sz="21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lang="bg-BG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който е с голяма известност, популярност</a:t>
            </a:r>
            <a:r>
              <a:rPr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</a:t>
            </a:r>
            <a:r>
              <a:rPr lang="bg-BG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вдигам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‘</a:t>
            </a:r>
            <a:r>
              <a:rPr lang="bg-BG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премествам нещо на по-високо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 – </a:t>
            </a:r>
            <a:r>
              <a:rPr lang="bg-BG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спускам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‘с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валям нещо надолу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Д) </a:t>
            </a:r>
            <a:r>
              <a:rPr lang="bg-BG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rPr>
              <a:t>хуля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6"/>
                  </a:ext>
                </a:extLst>
              </a:rPr>
              <a:t> 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lang="bg-BG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нападам някого с думи; ругая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7"/>
                  </a:ext>
                </a:extLst>
              </a:rPr>
              <a:t> – </a:t>
            </a:r>
            <a:r>
              <a:rPr lang="bg-BG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8"/>
                  </a:ext>
                </a:extLst>
              </a:rPr>
              <a:t>хваля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9"/>
                  </a:ext>
                </a:extLst>
              </a:rPr>
              <a:t> 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‘и</a:t>
            </a:r>
            <a:r>
              <a:rPr lang="bg-BG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зтъквам с одобрение достойнствата, заслугите на някого или нещо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endParaRPr b="0" i="0" sz="21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9" name="Google Shape;189;g2a4f8f2cd3e_1_24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190" name="Google Shape;190;g2a4f8f2cd3e_1_24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0260" y="8085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a4f8f2cd3e_1_24"/>
          <p:cNvSpPr txBox="1"/>
          <p:nvPr/>
        </p:nvSpPr>
        <p:spPr>
          <a:xfrm>
            <a:off x="311150" y="279400"/>
            <a:ext cx="79185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 отношения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23907afd7b3_0_58"/>
          <p:cNvPicPr preferRelativeResize="0"/>
          <p:nvPr/>
        </p:nvPicPr>
        <p:blipFill rotWithShape="1">
          <a:blip r:embed="rId3">
            <a:alphaModFix/>
          </a:blip>
          <a:srcRect b="9548" l="10259" r="17733" t="28386"/>
          <a:stretch/>
        </p:blipFill>
        <p:spPr>
          <a:xfrm>
            <a:off x="4803125" y="2352600"/>
            <a:ext cx="4252075" cy="25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3907afd7b3_0_58"/>
          <p:cNvSpPr txBox="1"/>
          <p:nvPr/>
        </p:nvSpPr>
        <p:spPr>
          <a:xfrm>
            <a:off x="222675" y="894650"/>
            <a:ext cx="86085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2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Отношенията между значенията на потъмнените думи в текста </a:t>
            </a:r>
            <a:r>
              <a:rPr b="1" i="0" lang="bg-BG" sz="22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0"/>
                  </a:ext>
                </a:extLst>
              </a:rPr>
              <a:t>могат</a:t>
            </a:r>
            <a:r>
              <a:rPr b="1" i="0" lang="bg-BG" sz="22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да бъдат представени чрез схема. Попълнете я. </a:t>
            </a:r>
            <a:r>
              <a:rPr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10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1" i="0" lang="bg-BG" sz="22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Какви отношения изразяват стрелките?</a:t>
            </a:r>
            <a:r>
              <a:rPr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1"/>
                  </a:ext>
                </a:extLst>
              </a:rPr>
              <a:t>25 т.</a:t>
            </a:r>
            <a:r>
              <a:rPr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i="1" sz="18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g23907afd7b3_0_58"/>
          <p:cNvSpPr txBox="1"/>
          <p:nvPr/>
        </p:nvSpPr>
        <p:spPr>
          <a:xfrm>
            <a:off x="222675" y="1947250"/>
            <a:ext cx="60714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Охлюви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 наричат повечето мекотели от представителите на </a:t>
            </a:r>
            <a:r>
              <a:rPr b="1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 Коремоноги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със спиралообразна и възобновима черупка. В малки водоеми – блата, езера, заблатени участъци на реки, се срещат предимно </a:t>
            </a:r>
            <a:r>
              <a:rPr b="1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големият </a:t>
            </a:r>
            <a:r>
              <a:rPr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1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малкият блатен охлюв</a:t>
            </a:r>
            <a:r>
              <a:rPr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Градинският охлюв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 сухоземен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обитател и се среща в градини, пасища и лозя.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Голям вредител по зеленчуковите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насаждения е </a:t>
            </a:r>
            <a:r>
              <a:rPr b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голият охлюв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9" name="Google Shape;199;g23907afd7b3_0_58"/>
          <p:cNvCxnSpPr/>
          <p:nvPr/>
        </p:nvCxnSpPr>
        <p:spPr>
          <a:xfrm>
            <a:off x="401637" y="9588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00" name="Google Shape;200;g23907afd7b3_0_5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1328" y="52275"/>
            <a:ext cx="773875" cy="5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3907afd7b3_0_58"/>
          <p:cNvSpPr txBox="1"/>
          <p:nvPr/>
        </p:nvSpPr>
        <p:spPr>
          <a:xfrm>
            <a:off x="311150" y="127000"/>
            <a:ext cx="81063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 отношения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23907afd7b3_0_67"/>
          <p:cNvPicPr preferRelativeResize="0"/>
          <p:nvPr/>
        </p:nvPicPr>
        <p:blipFill rotWithShape="1">
          <a:blip r:embed="rId3">
            <a:alphaModFix/>
          </a:blip>
          <a:srcRect b="9133" l="10073" r="17603" t="28807"/>
          <a:stretch/>
        </p:blipFill>
        <p:spPr>
          <a:xfrm>
            <a:off x="4527950" y="2155875"/>
            <a:ext cx="4512151" cy="276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g23907afd7b3_0_67"/>
          <p:cNvCxnSpPr/>
          <p:nvPr/>
        </p:nvCxnSpPr>
        <p:spPr>
          <a:xfrm>
            <a:off x="401637" y="8064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08" name="Google Shape;208;g23907afd7b3_0_67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0710" y="1012875"/>
            <a:ext cx="1050900" cy="7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3907afd7b3_0_67"/>
          <p:cNvSpPr txBox="1"/>
          <p:nvPr/>
        </p:nvSpPr>
        <p:spPr>
          <a:xfrm>
            <a:off x="311150" y="3909975"/>
            <a:ext cx="4156200" cy="1108200"/>
          </a:xfrm>
          <a:prstGeom prst="rect">
            <a:avLst/>
          </a:prstGeom>
          <a:solidFill>
            <a:srgbClr val="99FF99"/>
          </a:solidFill>
          <a:ln cap="flat" cmpd="sng" w="9525">
            <a:solidFill>
              <a:srgbClr val="FF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Отговор: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Стрелките изразяват отношения между 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родови и видови </a:t>
            </a:r>
            <a:r>
              <a:rPr lang="bg-BG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2"/>
                  </a:ext>
                </a:extLst>
              </a:rPr>
              <a:t>надредни и 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3"/>
                  </a:ext>
                </a:extLst>
              </a:rPr>
              <a:t>подредни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4"/>
                  </a:ext>
                </a:extLst>
              </a:rPr>
              <a:t>) понятия.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3907afd7b3_0_67"/>
          <p:cNvSpPr txBox="1"/>
          <p:nvPr/>
        </p:nvSpPr>
        <p:spPr>
          <a:xfrm>
            <a:off x="222675" y="956650"/>
            <a:ext cx="62772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Охлюви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 наричат повечето мекотели от представителите на </a:t>
            </a:r>
            <a:r>
              <a:rPr b="1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 Коремоноги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със спиралообразна и възобновима черупка. В малки водоеми – блата, езера, заблатени участъци на реки, се срещат предимно </a:t>
            </a:r>
            <a:r>
              <a:rPr b="1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големият </a:t>
            </a:r>
            <a:r>
              <a:rPr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1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малкият блатен охлюв</a:t>
            </a:r>
            <a:r>
              <a:rPr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g23907afd7b3_0_67"/>
          <p:cNvSpPr txBox="1"/>
          <p:nvPr/>
        </p:nvSpPr>
        <p:spPr>
          <a:xfrm>
            <a:off x="222675" y="2501150"/>
            <a:ext cx="4733100" cy="13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Градинският охлюв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 сухоземен обитател и се среща в градини, пасища и лозя. Голям вредител по зеленчуковите насаждения </a:t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 </a:t>
            </a:r>
            <a:r>
              <a:rPr b="1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голият охлюв</a:t>
            </a:r>
            <a:r>
              <a:rPr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3907afd7b3_0_67"/>
          <p:cNvSpPr txBox="1"/>
          <p:nvPr/>
        </p:nvSpPr>
        <p:spPr>
          <a:xfrm>
            <a:off x="311150" y="50800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 отношения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3907afd7b3_0_77"/>
          <p:cNvSpPr txBox="1"/>
          <p:nvPr/>
        </p:nvSpPr>
        <p:spPr>
          <a:xfrm>
            <a:off x="260875" y="1256675"/>
            <a:ext cx="8766300" cy="3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rPr b="1" i="0" lang="bg-BG" sz="23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какъв признак са разделени изреченията в таблицата? </a:t>
            </a:r>
            <a:r>
              <a:rPr b="0" i="0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25</a:t>
            </a:r>
            <a:r>
              <a:rPr lang="bg-BG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т.)</a:t>
            </a:r>
            <a:r>
              <a:rPr b="1" lang="bg-BG" sz="2300"/>
              <a:t> </a:t>
            </a:r>
            <a:r>
              <a:rPr b="1" i="0" lang="bg-BG" sz="23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Към коя група спадат</a:t>
            </a:r>
            <a:r>
              <a:rPr b="1" i="0" lang="bg-BG" sz="23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дадените </a:t>
            </a:r>
            <a:r>
              <a:rPr b="1" i="0" lang="bg-BG" sz="23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изречения</a:t>
            </a:r>
            <a:r>
              <a:rPr b="1" lang="bg-BG" sz="2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синьо</a:t>
            </a:r>
            <a:r>
              <a:rPr b="1" lang="bg-BG" sz="21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bg-BG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(по 25 т.)</a:t>
            </a:r>
            <a:r>
              <a:rPr b="1" i="0" lang="bg-BG" sz="21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1" i="0" lang="bg-BG" sz="21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1" lang="bg-BG" sz="21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Лисицата е прогонена от мечката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i="1"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1" lang="bg-BG" sz="21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Картината е нарисувана от художника.</a:t>
            </a:r>
            <a:endParaRPr b="1" i="0" sz="21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8" name="Google Shape;218;g23907afd7b3_0_77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graphicFrame>
        <p:nvGraphicFramePr>
          <p:cNvPr id="219" name="Google Shape;219;g23907afd7b3_0_77"/>
          <p:cNvGraphicFramePr/>
          <p:nvPr/>
        </p:nvGraphicFramePr>
        <p:xfrm>
          <a:off x="56450" y="280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{E495DECE-EECF-4423-ADF5-805B10642AB0}</a:tableStyleId>
              </a:tblPr>
              <a:tblGrid>
                <a:gridCol w="4787900"/>
                <a:gridCol w="4241525"/>
              </a:tblGrid>
              <a:tr h="44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Първа група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Втора група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solidFill>
                      <a:srgbClr val="F4B083"/>
                    </a:solidFill>
                  </a:tcPr>
                </a:tc>
              </a:tr>
              <a:tr h="1225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Детето е </a:t>
                      </a: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нахранено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от майка си.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Мишката е </a:t>
                      </a: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плашена от </a:t>
                      </a: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шума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Жената е ухапана от кучето. 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Ябълката е изядена от козата. 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Вратата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е </a:t>
                      </a: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отворена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от </a:t>
                      </a: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вятъра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Стъклото е счупено от детето.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20" name="Google Shape;220;g23907afd7b3_0_77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1328" y="52275"/>
            <a:ext cx="773875" cy="5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3907afd7b3_0_77"/>
          <p:cNvSpPr txBox="1"/>
          <p:nvPr/>
        </p:nvSpPr>
        <p:spPr>
          <a:xfrm>
            <a:off x="311150" y="279400"/>
            <a:ext cx="81633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 отношения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daab9c14f_0_195"/>
          <p:cNvSpPr txBox="1"/>
          <p:nvPr/>
        </p:nvSpPr>
        <p:spPr>
          <a:xfrm>
            <a:off x="260875" y="1256675"/>
            <a:ext cx="8766300" cy="3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rPr b="1" lang="bg-BG" sz="2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какъв признак са разделени изреченията в таблицата? </a:t>
            </a:r>
            <a:r>
              <a:rPr lang="bg-BG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25 т.)</a:t>
            </a:r>
            <a:r>
              <a:rPr b="1" lang="bg-BG" sz="2300">
                <a:solidFill>
                  <a:schemeClr val="dk1"/>
                </a:solidFill>
              </a:rPr>
              <a:t> </a:t>
            </a:r>
            <a:r>
              <a:rPr b="1" lang="bg-BG" sz="2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Към коя група спадат дадените изречения в синьо</a:t>
            </a:r>
            <a:r>
              <a:rPr b="1" lang="bg-BG" sz="21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bg-BG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(по 25 т.)</a:t>
            </a:r>
            <a:r>
              <a:rPr b="1" lang="bg-BG" sz="21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1" lang="bg-BG" sz="21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bg-BG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Лисицата е прогонена от мечката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i="1"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bg-BG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Картината е нарисувана от художника.</a:t>
            </a:r>
            <a:endParaRPr b="1" sz="2100"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t/>
            </a:r>
            <a:endParaRPr b="1" sz="23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7" name="Google Shape;227;g35daab9c14f_0_195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graphicFrame>
        <p:nvGraphicFramePr>
          <p:cNvPr id="228" name="Google Shape;228;g35daab9c14f_0_195"/>
          <p:cNvGraphicFramePr/>
          <p:nvPr/>
        </p:nvGraphicFramePr>
        <p:xfrm>
          <a:off x="56450" y="280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{E495DECE-EECF-4423-ADF5-805B10642AB0}</a:tableStyleId>
              </a:tblPr>
              <a:tblGrid>
                <a:gridCol w="4787900"/>
                <a:gridCol w="4241525"/>
              </a:tblGrid>
              <a:tr h="441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Подлогът е одушевен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Подлогът е неодушевен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4B083"/>
                    </a:solidFill>
                  </a:tcPr>
                </a:tc>
              </a:tr>
              <a:tr h="1225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Детето е </a:t>
                      </a: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нахранено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от майка си.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Мишката е </a:t>
                      </a: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плашена от </a:t>
                      </a: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шума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Жената е ухапана от кучето. 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761D"/>
                        </a:buClr>
                        <a:buSzPts val="2400"/>
                        <a:buFont typeface="Times New Roman"/>
                        <a:buNone/>
                      </a:pPr>
                      <a:r>
                        <a:rPr i="1" lang="bg-BG" sz="2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Лисицата е прогонена от мечката.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Ябълката е изядена от козата. 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Вратата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е </a:t>
                      </a: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отворена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от </a:t>
                      </a:r>
                      <a:r>
                        <a:rPr lang="bg-BG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вятъра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Стъклото е счупено от детето.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761D"/>
                        </a:buClr>
                        <a:buSzPts val="2400"/>
                        <a:buFont typeface="Times New Roman"/>
                        <a:buNone/>
                      </a:pPr>
                      <a:r>
                        <a:rPr i="1" lang="bg-BG" sz="21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Картината е нарисувана от художника.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9" name="Google Shape;229;g35daab9c14f_0_195"/>
          <p:cNvSpPr txBox="1"/>
          <p:nvPr/>
        </p:nvSpPr>
        <p:spPr>
          <a:xfrm>
            <a:off x="3208050" y="2850125"/>
            <a:ext cx="596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g35daab9c14f_0_19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1328" y="52275"/>
            <a:ext cx="773875" cy="5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5daab9c14f_0_195"/>
          <p:cNvSpPr txBox="1"/>
          <p:nvPr/>
        </p:nvSpPr>
        <p:spPr>
          <a:xfrm>
            <a:off x="311150" y="279400"/>
            <a:ext cx="81306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 отношения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3914429089_1_254"/>
          <p:cNvSpPr txBox="1"/>
          <p:nvPr/>
        </p:nvSpPr>
        <p:spPr>
          <a:xfrm>
            <a:off x="311150" y="355600"/>
            <a:ext cx="70776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Граматика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3914429089_1_254"/>
          <p:cNvSpPr txBox="1"/>
          <p:nvPr/>
        </p:nvSpPr>
        <p:spPr>
          <a:xfrm>
            <a:off x="311150" y="1225550"/>
            <a:ext cx="8520000" cy="3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5"/>
                  </a:ext>
                </a:extLst>
              </a:rPr>
              <a:t>Трансформирайте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формите за бъдеще време в условно наклонение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т.)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Подредете стиха</a:t>
            </a:r>
            <a:r>
              <a:rPr b="1" lang="bg-BG" sz="2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r>
              <a:rPr b="1" i="0" lang="bg-BG" sz="26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i="1" sz="23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10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пак ще застана, малък и велик</a:t>
            </a:r>
            <a:endParaRPr i="1" sz="240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най-пустия си ден и час, и миг...</a:t>
            </a:r>
            <a:endParaRPr i="1" sz="240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съжалявам </a:t>
            </a:r>
            <a:r>
              <a:rPr lang="bg-BG" sz="1350">
                <a:solidFill>
                  <a:srgbClr val="202122"/>
                </a:solidFill>
                <a:highlight>
                  <a:srgbClr val="FFFFFF"/>
                </a:highlight>
              </a:rPr>
              <a:t>–</a:t>
            </a:r>
            <a: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както съм заставал,</a:t>
            </a:r>
            <a:endParaRPr i="1" sz="240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 яростен замах ще защитавам</a:t>
            </a:r>
            <a:endParaRPr i="1" sz="240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10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8" name="Google Shape;238;g23914429089_1_254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39" name="Google Shape;239;g23914429089_1_254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3060" y="52275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3914429089_1_260"/>
          <p:cNvSpPr txBox="1"/>
          <p:nvPr/>
        </p:nvSpPr>
        <p:spPr>
          <a:xfrm>
            <a:off x="311150" y="355600"/>
            <a:ext cx="69225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Граматика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23914429089_1_260"/>
          <p:cNvSpPr txBox="1"/>
          <p:nvPr/>
        </p:nvSpPr>
        <p:spPr>
          <a:xfrm>
            <a:off x="311150" y="1225550"/>
            <a:ext cx="8611200" cy="3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6"/>
                  </a:ext>
                </a:extLst>
              </a:rPr>
              <a:t>Трансформирайте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формите за бъдеще време в условно наклонение.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 т.)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Подредете стиха</a:t>
            </a:r>
            <a:r>
              <a:rPr b="1" lang="bg-BG" sz="2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(10 т.)</a:t>
            </a:r>
            <a:endParaRPr b="1" i="1" sz="23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1" sz="2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съжалявам </a:t>
            </a:r>
            <a:r>
              <a:rPr lang="bg-BG" sz="1350">
                <a:solidFill>
                  <a:srgbClr val="202122"/>
                </a:solidFill>
                <a:highlight>
                  <a:srgbClr val="FFFFFF"/>
                </a:highlight>
              </a:rPr>
              <a:t>–</a:t>
            </a:r>
            <a: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както съм заставал,</a:t>
            </a:r>
            <a:endParaRPr i="1" sz="240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пак </a:t>
            </a:r>
            <a:r>
              <a:rPr i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бих застанал</a:t>
            </a:r>
            <a: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малък и велик</a:t>
            </a:r>
            <a:endParaRPr i="1" sz="240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 яростен замах </a:t>
            </a:r>
            <a:r>
              <a:rPr i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бих защитавал</a:t>
            </a:r>
            <a:endParaRPr i="1" sz="2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най-пустия си ден и час, и миг...</a:t>
            </a:r>
            <a:endParaRPr i="1" sz="240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(„</a:t>
            </a:r>
            <a:r>
              <a:rPr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Кълна ви се…“, Христо Фотев</a:t>
            </a:r>
            <a:r>
              <a:rPr b="0" i="0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6" name="Google Shape;246;g23914429089_1_260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47" name="Google Shape;247;g23914429089_1_260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1935" y="4360800"/>
            <a:ext cx="1050900" cy="78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3914429089_1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1750" y="2114113"/>
            <a:ext cx="2052875" cy="22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22fdf0ecff_1_0"/>
          <p:cNvSpPr txBox="1"/>
          <p:nvPr/>
        </p:nvSpPr>
        <p:spPr>
          <a:xfrm>
            <a:off x="311750" y="1185025"/>
            <a:ext cx="6855900" cy="3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Открийте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грешките в текста.</a:t>
            </a:r>
            <a:r>
              <a:rPr b="1" i="0" lang="bg-BG" sz="22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15 т.)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Лука се нарязва на ситно и се запържва с малко олио. Към него се добавя измития ориз. Бърка се, докато ориза стане прозрачен. Овкусява се. Готовата смес се изсипва в тава и върху нея се разпределя леко свареното пилешкото месо. Добавят се 3 чаени чаши течност: бульона от пилето и вода, ако е необходимо. Пече се в предварително загрята фурна, докато течността изври и ориза стане готов.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marR="0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Рецепта за </a:t>
            </a:r>
            <a:r>
              <a:rPr b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пиле с ориз</a:t>
            </a:r>
            <a:r>
              <a:rPr b="1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g322fdf0ecff_1_0"/>
          <p:cNvSpPr txBox="1"/>
          <p:nvPr/>
        </p:nvSpPr>
        <p:spPr>
          <a:xfrm>
            <a:off x="4572000" y="1185025"/>
            <a:ext cx="4387800" cy="3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322fdf0ecff_1_0"/>
          <p:cNvSpPr txBox="1"/>
          <p:nvPr/>
        </p:nvSpPr>
        <p:spPr>
          <a:xfrm>
            <a:off x="311150" y="355600"/>
            <a:ext cx="73389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Граматика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g322fdf0ecff_1_0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57" name="Google Shape;257;g322fdf0ecff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0375" y="1908950"/>
            <a:ext cx="1813624" cy="24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322fdf0ecff_1_0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3060" y="52275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a3f71e9ea_0_10"/>
          <p:cNvSpPr txBox="1"/>
          <p:nvPr/>
        </p:nvSpPr>
        <p:spPr>
          <a:xfrm>
            <a:off x="311150" y="315912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g22a3f71e9ea_0_10"/>
          <p:cNvSpPr txBox="1"/>
          <p:nvPr/>
        </p:nvSpPr>
        <p:spPr>
          <a:xfrm>
            <a:off x="2133600" y="1836750"/>
            <a:ext cx="6981900" cy="3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Играта се състои от 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 кръга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На 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всеки три въпроса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отборите теглят жребий, за да се определи редът, по който ще избират въпроси. 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Категориите са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граматика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фразеологизми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семантични отношения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правопис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според трудността си носят 50, 75 или 100 точки. 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Време за отговор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по 1 минута за въпроси за 50 точки и по 1 минута и половина за въпроси за 75 и 100 точки.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g22a3f71e9ea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150" y="3103560"/>
            <a:ext cx="1711323" cy="12747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g22a3f71e9ea_0_10"/>
          <p:cNvCxnSpPr/>
          <p:nvPr/>
        </p:nvCxnSpPr>
        <p:spPr>
          <a:xfrm>
            <a:off x="401637" y="12636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97" name="Google Shape;97;g22a3f71e9ea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5875"/>
            <a:ext cx="9144000" cy="18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2a3f71e9ea_0_10"/>
          <p:cNvSpPr txBox="1"/>
          <p:nvPr/>
        </p:nvSpPr>
        <p:spPr>
          <a:xfrm>
            <a:off x="0" y="1787460"/>
            <a:ext cx="2133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800"/>
              <a:buFont typeface="Times New Roman"/>
              <a:buNone/>
            </a:pPr>
            <a:r>
              <a:rPr b="1" i="0" lang="bg-BG" sz="32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Регламент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g22a3f71e9ea_0_10"/>
          <p:cNvCxnSpPr/>
          <p:nvPr/>
        </p:nvCxnSpPr>
        <p:spPr>
          <a:xfrm>
            <a:off x="-12700" y="1822450"/>
            <a:ext cx="9169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47262d218_0_18"/>
          <p:cNvSpPr txBox="1"/>
          <p:nvPr/>
        </p:nvSpPr>
        <p:spPr>
          <a:xfrm>
            <a:off x="0" y="1111250"/>
            <a:ext cx="7567800" cy="28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Открийте грешките в текста.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15 т.)</a:t>
            </a:r>
            <a:endParaRPr b="1" i="0" sz="19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ЛукЪТ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 нарязва на ситно и се запържва с малко олио. Към него се добавя </a:t>
            </a:r>
            <a:r>
              <a:rPr lang="bg-BG" sz="2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измитиЯТ</a:t>
            </a:r>
            <a:r>
              <a:rPr lang="bg-BG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ориз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Бърка се, докато </a:t>
            </a:r>
            <a:r>
              <a:rPr lang="bg-BG" sz="2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оризЪТ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стане прозрачен. Овкусява се. Готовата смес се изсипва в тава и върху нея се разпределя леко свареното пилешкото месо. Добавят се 3 чаени чаши течност: </a:t>
            </a:r>
            <a:r>
              <a:rPr lang="bg-BG" sz="2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бульонЪТ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пилето и вода, ако е необходимо. Пече се в предварително загрята фурна, докато течността изври и </a:t>
            </a:r>
            <a:r>
              <a:rPr lang="bg-BG" sz="2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оризЪТ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стане готов.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g3347262d218_0_18"/>
          <p:cNvSpPr txBox="1"/>
          <p:nvPr/>
        </p:nvSpPr>
        <p:spPr>
          <a:xfrm>
            <a:off x="311150" y="355600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Граматика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3347262d218_0_18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1935" y="4110650"/>
            <a:ext cx="1050900" cy="782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g3347262d218_0_1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67" name="Google Shape;267;g3347262d218_0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67681" y="1207323"/>
            <a:ext cx="2316926" cy="280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347262d218_0_18"/>
          <p:cNvSpPr/>
          <p:nvPr/>
        </p:nvSpPr>
        <p:spPr>
          <a:xfrm>
            <a:off x="265775" y="4244400"/>
            <a:ext cx="6801900" cy="782700"/>
          </a:xfrm>
          <a:prstGeom prst="wedgeRectCallout">
            <a:avLst>
              <a:gd fmla="val 11018" name="adj1"/>
              <a:gd fmla="val -50208" name="adj2"/>
            </a:avLst>
          </a:prstGeom>
          <a:solidFill>
            <a:srgbClr val="99FF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Подчертаните думи и словосъчетания изпълняват службата на подлог, затова трябва да се членуват с пълен член.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db9764d34_0_1"/>
          <p:cNvSpPr txBox="1"/>
          <p:nvPr>
            <p:ph type="title"/>
          </p:nvPr>
        </p:nvSpPr>
        <p:spPr>
          <a:xfrm>
            <a:off x="641850" y="-11725"/>
            <a:ext cx="7171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</a:pPr>
            <a:br>
              <a:rPr b="1"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Граматика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точки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600"/>
          </a:p>
        </p:txBody>
      </p:sp>
      <p:sp>
        <p:nvSpPr>
          <p:cNvPr id="274" name="Google Shape;274;g32db9764d34_0_1"/>
          <p:cNvSpPr txBox="1"/>
          <p:nvPr>
            <p:ph idx="1" type="body"/>
          </p:nvPr>
        </p:nvSpPr>
        <p:spPr>
          <a:xfrm>
            <a:off x="353075" y="1176425"/>
            <a:ext cx="8616900" cy="3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Заменете глаголите от несвършен вид с 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7"/>
                  </a:ext>
                </a:extLst>
              </a:rPr>
              <a:t>глаголи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свъ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8"/>
                  </a:ext>
                </a:extLst>
              </a:rPr>
              <a:t>ршен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вид!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10 т.)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 sz="26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 като майката </a:t>
            </a:r>
            <a:r>
              <a:rPr lang="bg-BG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излизала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вълкът </a:t>
            </a:r>
            <a:r>
              <a:rPr lang="bg-BG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почуквал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вратата. Но козлетата </a:t>
            </a:r>
            <a:r>
              <a:rPr lang="bg-BG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чували</a:t>
            </a:r>
            <a:r>
              <a:rPr lang="bg-BG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дрезгавия му глас и не му </a:t>
            </a:r>
            <a:r>
              <a:rPr lang="bg-BG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отваряли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Тогава вълкът </a:t>
            </a:r>
            <a:r>
              <a:rPr lang="bg-BG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изяждал</a:t>
            </a:r>
            <a:r>
              <a:rPr lang="bg-BG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малко тебешир и гласът му </a:t>
            </a:r>
            <a:r>
              <a:rPr lang="bg-BG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ставал</a:t>
            </a:r>
            <a:r>
              <a:rPr lang="bg-BG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тънък. След това </a:t>
            </a:r>
            <a:r>
              <a:rPr lang="bg-BG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 връщал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 козлетата и </a:t>
            </a:r>
            <a:r>
              <a:rPr lang="bg-BG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започвал</a:t>
            </a:r>
            <a:r>
              <a:rPr lang="bg-BG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отново да </a:t>
            </a:r>
            <a:r>
              <a:rPr lang="bg-BG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чука</a:t>
            </a:r>
            <a:r>
              <a:rPr lang="bg-BG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да </a:t>
            </a:r>
            <a:r>
              <a:rPr lang="bg-BG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 преструва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майка им.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„Вълкът и седемте козлета“, приказка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5" name="Google Shape;275;g32db9764d34_0_1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76" name="Google Shape;276;g32db9764d34_0_1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3060" y="52275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fd3cdf88b_0_0"/>
          <p:cNvSpPr/>
          <p:nvPr/>
        </p:nvSpPr>
        <p:spPr>
          <a:xfrm>
            <a:off x="1619075" y="3839750"/>
            <a:ext cx="7358100" cy="1218000"/>
          </a:xfrm>
          <a:prstGeom prst="wedgeRectCallout">
            <a:avLst>
              <a:gd fmla="val -55835" name="adj1"/>
              <a:gd fmla="val -63405" name="adj2"/>
            </a:avLst>
          </a:prstGeom>
          <a:solidFill>
            <a:srgbClr val="99FF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Забелязахте ли, че двата подчертани глагола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чукам 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преструвам се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могат да се заменят с глаголи от св. вид? С глаголи като (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почвам, 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почна, продължавам, продължа, спирам, спра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може да се употребяват само глаголи от несв. вид.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g32fd3cdf88b_0_0"/>
          <p:cNvSpPr txBox="1"/>
          <p:nvPr>
            <p:ph type="title"/>
          </p:nvPr>
        </p:nvSpPr>
        <p:spPr>
          <a:xfrm>
            <a:off x="641850" y="-11737"/>
            <a:ext cx="78603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</a:pPr>
            <a:br>
              <a:rPr b="1"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Граматика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точки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600"/>
          </a:p>
        </p:txBody>
      </p:sp>
      <p:cxnSp>
        <p:nvCxnSpPr>
          <p:cNvPr id="283" name="Google Shape;283;g32fd3cdf88b_0_0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84" name="Google Shape;284;g32fd3cdf88b_0_0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37" y="3979478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2fd3cdf88b_0_0"/>
          <p:cNvSpPr txBox="1"/>
          <p:nvPr>
            <p:ph idx="1" type="body"/>
          </p:nvPr>
        </p:nvSpPr>
        <p:spPr>
          <a:xfrm>
            <a:off x="360275" y="1187450"/>
            <a:ext cx="8616900" cy="26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Заменете глаголите от несвършен вид с 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9"/>
                  </a:ext>
                </a:extLst>
              </a:rPr>
              <a:t>глаголи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свъ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0"/>
                  </a:ext>
                </a:extLst>
              </a:rPr>
              <a:t>ршен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вид!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10 т.)</a:t>
            </a:r>
            <a:endParaRPr b="1" sz="2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429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 sz="25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 като майката </a:t>
            </a:r>
            <a:r>
              <a:rPr lang="bg-BG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излязла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вълкът </a:t>
            </a:r>
            <a:r>
              <a:rPr lang="bg-BG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почукал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вратата. Но козлетата </a:t>
            </a:r>
            <a:r>
              <a:rPr lang="bg-BG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чули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дрезгавия му глас и не му </a:t>
            </a:r>
            <a:r>
              <a:rPr lang="bg-BG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отворили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Тогава вълкът </a:t>
            </a:r>
            <a:r>
              <a:rPr lang="bg-BG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изял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малко тебешир и гласът му </a:t>
            </a:r>
            <a:r>
              <a:rPr lang="bg-BG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станал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тънък. След това </a:t>
            </a:r>
            <a:r>
              <a:rPr lang="bg-BG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 върнал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 козлетата и </a:t>
            </a:r>
            <a:r>
              <a:rPr lang="bg-BG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започнал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отново да </a:t>
            </a:r>
            <a:r>
              <a:rPr lang="bg-BG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чука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да </a:t>
            </a:r>
            <a:r>
              <a:rPr lang="bg-BG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 преструва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майка им.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39176afaca_2_0"/>
          <p:cNvSpPr txBox="1"/>
          <p:nvPr/>
        </p:nvSpPr>
        <p:spPr>
          <a:xfrm>
            <a:off x="468302" y="392100"/>
            <a:ext cx="69039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Правопис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r>
              <a:rPr b="0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39176afaca_2_0"/>
          <p:cNvSpPr txBox="1"/>
          <p:nvPr/>
        </p:nvSpPr>
        <p:spPr>
          <a:xfrm>
            <a:off x="8015285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g239176afaca_2_0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293" name="Google Shape;293;g239176afaca_2_0"/>
          <p:cNvSpPr txBox="1"/>
          <p:nvPr/>
        </p:nvSpPr>
        <p:spPr>
          <a:xfrm>
            <a:off x="388050" y="1111250"/>
            <a:ext cx="8666100" cy="3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кое от изреченията НЕ е допусната правописна грешка? </a:t>
            </a:r>
            <a:endParaRPr b="1" sz="2400">
              <a:solidFill>
                <a:srgbClr val="38761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(50 т.)</a:t>
            </a:r>
            <a:endParaRPr b="1" sz="2400">
              <a:solidFill>
                <a:srgbClr val="38761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А) Устата му си остана полу отворена, слабото и проточено лице изглеждаше някак глупаво и нещастно.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Б) Дали прозорецът е бил отворен, или пък в уплахата и в отчаянието си тя го е отворила, не се знае.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В) </a:t>
            </a:r>
            <a:r>
              <a:rPr lang="bg-BG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След някоя и друга година Павел почна да си идва по-рядко, и то за по два три дена.</a:t>
            </a:r>
            <a:r>
              <a:rPr b="0" i="0" lang="bg-BG" sz="2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Font typeface="Times New Roman"/>
              <a:buNone/>
            </a:pPr>
            <a:r>
              <a:t/>
            </a:r>
            <a:endParaRPr b="1" i="0" sz="14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4" name="Google Shape;294;g239176afaca_2_0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3060" y="52275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39176afaca_2_8"/>
          <p:cNvSpPr txBox="1"/>
          <p:nvPr/>
        </p:nvSpPr>
        <p:spPr>
          <a:xfrm>
            <a:off x="8015285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g239176afaca_2_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301" name="Google Shape;301;g239176afaca_2_8"/>
          <p:cNvSpPr txBox="1"/>
          <p:nvPr/>
        </p:nvSpPr>
        <p:spPr>
          <a:xfrm>
            <a:off x="357800" y="1111250"/>
            <a:ext cx="8539500" cy="28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кое от изреченията НЕ е допусната правописна грешка?</a:t>
            </a:r>
            <a:endParaRPr b="1" sz="2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А) Устата му си остана </a:t>
            </a:r>
            <a:r>
              <a:rPr b="0" i="0" lang="bg-BG" sz="2100" u="none" cap="none" strike="noStrike">
                <a:solidFill>
                  <a:srgbClr val="FF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полуотворена</a:t>
            </a:r>
            <a:r>
              <a:rPr b="0" i="0" lang="bg-BG" sz="2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слабото и проточено лице изглеждаше някак глупаво и нещастно.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100" u="none" cap="none" strike="noStrike">
                <a:solidFill>
                  <a:srgbClr val="0099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Б) Дали прозорецът е бил отворен, или пък в уплахата и в отчаянието си тя го е отворила, не се знае.</a:t>
            </a:r>
            <a:endParaRPr b="0" i="0" sz="1100" u="none" cap="none" strike="noStrike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В) </a:t>
            </a:r>
            <a:r>
              <a:rPr lang="bg-BG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След някоя и друга година Павел почна да си идва по-рядко, и то за по </a:t>
            </a:r>
            <a:r>
              <a:rPr lang="bg-BG" sz="2100">
                <a:solidFill>
                  <a:srgbClr val="FF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два-три</a:t>
            </a:r>
            <a:r>
              <a:rPr lang="bg-BG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дена.</a:t>
            </a:r>
            <a:endParaRPr b="0" i="0" sz="21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Arial"/>
              <a:buNone/>
            </a:pPr>
            <a:r>
              <a:rPr lang="bg-BG" sz="1500">
                <a:solidFill>
                  <a:srgbClr val="40404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b="1" i="0" sz="22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g239176afaca_2_8"/>
          <p:cNvSpPr/>
          <p:nvPr/>
        </p:nvSpPr>
        <p:spPr>
          <a:xfrm>
            <a:off x="217650" y="3703325"/>
            <a:ext cx="8708700" cy="1440300"/>
          </a:xfrm>
          <a:prstGeom prst="wedgeRectCallout">
            <a:avLst>
              <a:gd fmla="val 8621" name="adj1"/>
              <a:gd fmla="val -49815" name="adj2"/>
            </a:avLst>
          </a:prstGeom>
          <a:solidFill>
            <a:srgbClr val="99FF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Отговор Б). Сложни прилагателни имена, в които главната основа е причастие, а като подчинена основа са използвани различни части на речта, се пишат слято: </a:t>
            </a:r>
            <a:r>
              <a:rPr i="1" lang="bg-BG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новоназначен, високоуважаем.</a:t>
            </a:r>
            <a:r>
              <a:rPr lang="bg-BG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bg-BG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Полу-</a:t>
            </a:r>
            <a:r>
              <a:rPr lang="bg-BG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се употребява като самостоятелна дума.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Сложни числителни имена, образувани от основите на две числителни имена, с които се назовава приблизително количество, се пишат полуслято: </a:t>
            </a:r>
            <a:r>
              <a:rPr i="1" lang="bg-BG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две-три, пет-шест.</a:t>
            </a:r>
            <a:endParaRPr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239176afaca_2_8"/>
          <p:cNvSpPr txBox="1"/>
          <p:nvPr/>
        </p:nvSpPr>
        <p:spPr>
          <a:xfrm>
            <a:off x="468302" y="392100"/>
            <a:ext cx="70647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Правопис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r>
              <a:rPr b="0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g239176afaca_2_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3060" y="52275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39176afaca_2_17"/>
          <p:cNvSpPr txBox="1"/>
          <p:nvPr/>
        </p:nvSpPr>
        <p:spPr>
          <a:xfrm>
            <a:off x="468302" y="392100"/>
            <a:ext cx="69774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Правопис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точки</a:t>
            </a:r>
            <a:r>
              <a:rPr b="0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39176afaca_2_17"/>
          <p:cNvSpPr txBox="1"/>
          <p:nvPr/>
        </p:nvSpPr>
        <p:spPr>
          <a:xfrm>
            <a:off x="8015285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g239176afaca_2_17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312" name="Google Shape;312;g239176afaca_2_17"/>
          <p:cNvSpPr txBox="1"/>
          <p:nvPr/>
        </p:nvSpPr>
        <p:spPr>
          <a:xfrm>
            <a:off x="388044" y="1383579"/>
            <a:ext cx="8666100" cy="3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Открийте и поправете правописните грешки в изречението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15 т.)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приминаване през контролно-пропусквателните пунктуве се изисква документ за одостоверяване на самоличноста.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3" name="Google Shape;313;g239176afaca_2_17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3060" y="52275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39176afaca_2_25"/>
          <p:cNvSpPr txBox="1"/>
          <p:nvPr/>
        </p:nvSpPr>
        <p:spPr>
          <a:xfrm>
            <a:off x="8015285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g239176afaca_2_25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320" name="Google Shape;320;g239176afaca_2_25"/>
          <p:cNvSpPr txBox="1"/>
          <p:nvPr/>
        </p:nvSpPr>
        <p:spPr>
          <a:xfrm>
            <a:off x="156771" y="1264670"/>
            <a:ext cx="8897100" cy="28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b="0" i="0" lang="bg-BG" sz="24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преминаване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 </a:t>
            </a:r>
            <a:r>
              <a:rPr b="0" i="0" lang="bg-BG" sz="24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контролно-пропускателните пунктове</a:t>
            </a:r>
            <a:r>
              <a:rPr b="0"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 изисква документ за </a:t>
            </a:r>
            <a:r>
              <a:rPr b="0" i="0" lang="bg-BG" sz="24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удостоверяване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b="0" i="0" lang="bg-BG" sz="24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самоличността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15 т.)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1" name="Google Shape;321;g239176afaca_2_2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1935" y="4360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39176afaca_2_25"/>
          <p:cNvSpPr/>
          <p:nvPr/>
        </p:nvSpPr>
        <p:spPr>
          <a:xfrm>
            <a:off x="295200" y="2291150"/>
            <a:ext cx="7646700" cy="2741700"/>
          </a:xfrm>
          <a:prstGeom prst="wedgeRectCallout">
            <a:avLst>
              <a:gd fmla="val 970" name="adj1"/>
              <a:gd fmla="val -49943" name="adj2"/>
            </a:avLst>
          </a:prstGeom>
          <a:solidFill>
            <a:srgbClr val="99FF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Пише се „преминаване“: думата е с представка ПРЕ-.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Пише се „контролно-пропускателен“: от „пропускам“.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Пише се „пунктове“: от „пункт“ и окончание за мн. ч. -ОВЕ.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Пише се „удостоверяване“: думата е с представка У-.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Пише се „самоличността“: от „самоличносТ“ и определителен член -ТА.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g239176afaca_2_25"/>
          <p:cNvSpPr txBox="1"/>
          <p:nvPr/>
        </p:nvSpPr>
        <p:spPr>
          <a:xfrm>
            <a:off x="468302" y="392100"/>
            <a:ext cx="69774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Правопис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r>
              <a:rPr b="0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3914429089_1_13"/>
          <p:cNvSpPr txBox="1"/>
          <p:nvPr/>
        </p:nvSpPr>
        <p:spPr>
          <a:xfrm>
            <a:off x="311150" y="1225550"/>
            <a:ext cx="8520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550"/>
              <a:buFont typeface="Times New Roman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Посочете на кой ред всички думи са изписани правилно.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 т.)</a:t>
            </a:r>
            <a:r>
              <a:rPr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Коригирайте допуснатите грешки</a:t>
            </a:r>
            <a:r>
              <a:rPr b="1" lang="bg-BG" sz="19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10 т.)</a:t>
            </a:r>
            <a:endParaRPr b="1" i="0" sz="14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Times New Roman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550"/>
              <a:buFont typeface="Times New Roman"/>
              <a:buNone/>
            </a:pP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перодръжка, перошина, пъстрота, първенющина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550"/>
              <a:buFont typeface="Times New Roman"/>
              <a:buNone/>
            </a:pP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преоритет, преориентация, преусмисля, пречиня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550"/>
              <a:buFont typeface="Times New Roman"/>
              <a:buNone/>
            </a:pP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файлове, идеите, имейли, коктейли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550"/>
              <a:buFont typeface="Times New Roman"/>
              <a:buNone/>
            </a:pP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уместност, съпричасност, коректност, мощност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Font typeface="Times New Roman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9" name="Google Shape;329;g23914429089_1_13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30" name="Google Shape;330;g23914429089_1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0375" y="2137550"/>
            <a:ext cx="1813624" cy="24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3914429089_1_1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3060" y="52275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23914429089_1_13"/>
          <p:cNvSpPr txBox="1"/>
          <p:nvPr/>
        </p:nvSpPr>
        <p:spPr>
          <a:xfrm>
            <a:off x="468302" y="392100"/>
            <a:ext cx="69774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Правопис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bg-BG" sz="3600"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точки</a:t>
            </a:r>
            <a:r>
              <a:rPr b="0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3914429089_1_19"/>
          <p:cNvSpPr txBox="1"/>
          <p:nvPr/>
        </p:nvSpPr>
        <p:spPr>
          <a:xfrm>
            <a:off x="228600" y="1127975"/>
            <a:ext cx="8686800" cy="351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550"/>
              <a:buFont typeface="Times New Roman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Посочете на кой ред 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всички думи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са изписани правилно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 т.)</a:t>
            </a:r>
            <a:r>
              <a:rPr b="0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Коригирайте допуснатите грешки</a:t>
            </a:r>
            <a:r>
              <a:rPr b="1" lang="bg-BG" sz="19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10 т.)</a:t>
            </a:r>
            <a:endParaRPr b="1" i="0" sz="19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перодръжка, </a:t>
            </a:r>
            <a:r>
              <a:rPr b="0" i="0" lang="bg-BG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перУшина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пъстрота, </a:t>
            </a:r>
            <a:r>
              <a:rPr b="0" i="0" lang="bg-BG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пАрвенющина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</a:t>
            </a:r>
            <a:r>
              <a:rPr b="0" i="0" lang="bg-BG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прИоритет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преориентация, </a:t>
            </a:r>
            <a:r>
              <a:rPr b="0" i="0" lang="bg-BG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преОсмисля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bg-BG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прИчиня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200"/>
              <a:buFont typeface="Times New Roman"/>
              <a:buNone/>
            </a:pPr>
            <a:r>
              <a:rPr b="0" lang="bg-BG" sz="22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файлове, идеите, имейли, коктейли</a:t>
            </a:r>
            <a:endParaRPr b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550"/>
              <a:buFont typeface="Times New Roman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уместност, </a:t>
            </a:r>
            <a:r>
              <a:rPr b="0" i="0" lang="bg-BG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съпричасТност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1"/>
                  </a:ext>
                </a:extLst>
              </a:rPr>
              <a:t>оре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ктност, мощност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23914429089_1_19"/>
          <p:cNvSpPr txBox="1"/>
          <p:nvPr/>
        </p:nvSpPr>
        <p:spPr>
          <a:xfrm>
            <a:off x="8472485" y="4662487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9" name="Google Shape;339;g23914429089_1_19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40" name="Google Shape;340;g23914429089_1_19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1935" y="4360800"/>
            <a:ext cx="1050900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23914429089_1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2275" y="1644875"/>
            <a:ext cx="1929499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23914429089_1_19"/>
          <p:cNvSpPr/>
          <p:nvPr/>
        </p:nvSpPr>
        <p:spPr>
          <a:xfrm>
            <a:off x="0" y="3603600"/>
            <a:ext cx="7562400" cy="1539900"/>
          </a:xfrm>
          <a:prstGeom prst="wedgeRectCallout">
            <a:avLst>
              <a:gd fmla="val 2764" name="adj1"/>
              <a:gd fmla="val -49645" name="adj2"/>
            </a:avLst>
          </a:prstGeom>
          <a:solidFill>
            <a:srgbClr val="99FF99"/>
          </a:solidFill>
          <a:ln cap="flat" cmpd="sng" w="9525">
            <a:solidFill>
              <a:srgbClr val="99FF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>
                <a:solidFill>
                  <a:schemeClr val="dk1"/>
                </a:solidFill>
                <a:highlight>
                  <a:srgbClr val="99FF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Отговор: В)</a:t>
            </a:r>
            <a:r>
              <a:rPr i="1" lang="bg-BG" sz="2000">
                <a:solidFill>
                  <a:schemeClr val="dk1"/>
                </a:solidFill>
                <a:highlight>
                  <a:srgbClr val="99FF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bg-BG" sz="2000">
                <a:solidFill>
                  <a:schemeClr val="dk1"/>
                </a:solidFill>
                <a:highlight>
                  <a:srgbClr val="99FF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Думите </a:t>
            </a:r>
            <a:r>
              <a:rPr i="1" lang="bg-BG" sz="2000">
                <a:solidFill>
                  <a:schemeClr val="dk1"/>
                </a:solidFill>
                <a:highlight>
                  <a:srgbClr val="99FF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файл, имейл, коктейл </a:t>
            </a:r>
            <a:r>
              <a:rPr lang="bg-BG" sz="2000">
                <a:solidFill>
                  <a:schemeClr val="dk1"/>
                </a:solidFill>
                <a:highlight>
                  <a:srgbClr val="99FF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съдържат</a:t>
            </a:r>
            <a:r>
              <a:rPr i="1" lang="bg-BG" sz="2000">
                <a:solidFill>
                  <a:schemeClr val="dk1"/>
                </a:solidFill>
                <a:highlight>
                  <a:srgbClr val="99FF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й </a:t>
            </a:r>
            <a:r>
              <a:rPr lang="bg-BG" sz="2000">
                <a:solidFill>
                  <a:schemeClr val="dk1"/>
                </a:solidFill>
                <a:highlight>
                  <a:srgbClr val="99FF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корена си.</a:t>
            </a:r>
            <a:endParaRPr sz="2000">
              <a:solidFill>
                <a:schemeClr val="dk1"/>
              </a:solidFill>
              <a:highlight>
                <a:srgbClr val="99FF9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ерушина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&lt; праслав.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*perušina &lt;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*perušь &lt; *peruхъ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(срв.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кожух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парвеню &lt; 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фр.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parvenu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приоритет &lt; 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нем.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Priorität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преосмисля &lt; осмисля 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(срв.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оздравя, облагородя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причиня – 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срв.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причина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съпричастност – 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срв. </a:t>
            </a:r>
            <a:r>
              <a:rPr i="1"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g23914429089_1_19"/>
          <p:cNvSpPr txBox="1"/>
          <p:nvPr/>
        </p:nvSpPr>
        <p:spPr>
          <a:xfrm>
            <a:off x="468302" y="392100"/>
            <a:ext cx="69774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Правопис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bg-BG" sz="3600"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точки</a:t>
            </a:r>
            <a:r>
              <a:rPr b="0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daab9c14f_0_148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g35daab9c14f_0_14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50" name="Google Shape;350;g35daab9c14f_0_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35daab9c14f_0_148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С ПУБЛИКАТА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0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посочената дума чрез разместване на букви образувайте нова дума. 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Използвайте всяка буква само </a:t>
            </a:r>
            <a:r>
              <a:rPr b="1"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веднъж</a:t>
            </a: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Собствени имена не се допускат.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g35daab9c14f_0_148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42"/>
                  </a:ext>
                </a:extLst>
              </a:rPr>
              <a:t>Игра 2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43"/>
                  </a:ext>
                </a:extLst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53" name="Google Shape;353;g35daab9c14f_0_14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035" y="42909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daab9c14f_0_156"/>
          <p:cNvSpPr txBox="1"/>
          <p:nvPr/>
        </p:nvSpPr>
        <p:spPr>
          <a:xfrm>
            <a:off x="311150" y="315912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g35daab9c14f_0_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337" y="3103560"/>
            <a:ext cx="1711323" cy="12747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g35daab9c14f_0_156"/>
          <p:cNvCxnSpPr/>
          <p:nvPr/>
        </p:nvCxnSpPr>
        <p:spPr>
          <a:xfrm>
            <a:off x="401637" y="12636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107" name="Google Shape;107;g35daab9c14f_0_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5875"/>
            <a:ext cx="9144000" cy="18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5daab9c14f_0_156"/>
          <p:cNvSpPr txBox="1"/>
          <p:nvPr/>
        </p:nvSpPr>
        <p:spPr>
          <a:xfrm>
            <a:off x="2351875" y="1885950"/>
            <a:ext cx="6792000" cy="27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b="1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Всеки верен и пълен отговор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носи на състезателите посочения брой точки.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Ако отборът даде частично верен и/или непълен отговор,  точките се намаляват.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g35daab9c14f_0_156"/>
          <p:cNvCxnSpPr/>
          <p:nvPr/>
        </p:nvCxnSpPr>
        <p:spPr>
          <a:xfrm>
            <a:off x="-12700" y="1822450"/>
            <a:ext cx="9169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0" name="Google Shape;110;g35daab9c14f_0_156"/>
          <p:cNvSpPr txBox="1"/>
          <p:nvPr/>
        </p:nvSpPr>
        <p:spPr>
          <a:xfrm>
            <a:off x="0" y="1787460"/>
            <a:ext cx="2133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800"/>
              <a:buFont typeface="Times New Roman"/>
              <a:buNone/>
            </a:pPr>
            <a:r>
              <a:rPr b="1" i="0" lang="bg-BG" sz="32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Регламент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8"/>
          <p:cNvSpPr txBox="1"/>
          <p:nvPr/>
        </p:nvSpPr>
        <p:spPr>
          <a:xfrm>
            <a:off x="8015286" y="4883150"/>
            <a:ext cx="1052511" cy="236536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9" name="Google Shape;359;p6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60" name="Google Shape;36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775" cy="107156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8"/>
          <p:cNvSpPr txBox="1"/>
          <p:nvPr/>
        </p:nvSpPr>
        <p:spPr>
          <a:xfrm>
            <a:off x="430212" y="1317625"/>
            <a:ext cx="8283600" cy="30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1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Разместете буквите, образувайте нова дума от</a:t>
            </a:r>
            <a:endParaRPr b="1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Merriweather"/>
              <a:buNone/>
            </a:pPr>
            <a:r>
              <a:rPr b="1" i="0" lang="bg-BG" sz="7200" u="none" cap="none" strike="noStrike">
                <a:solidFill>
                  <a:srgbClr val="00B050"/>
                </a:solidFill>
                <a:latin typeface="Merriweather"/>
                <a:ea typeface="Merriweather"/>
                <a:cs typeface="Merriweather"/>
                <a:sym typeface="Merriweather"/>
              </a:rPr>
              <a:t>реклама</a:t>
            </a:r>
            <a:endParaRPr b="1" i="0" sz="7200" u="none" cap="none" strike="noStrike">
              <a:solidFill>
                <a:srgbClr val="00B0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1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обяснете значението 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68"/>
          <p:cNvSpPr txBox="1"/>
          <p:nvPr/>
        </p:nvSpPr>
        <p:spPr>
          <a:xfrm>
            <a:off x="4714650" y="210125"/>
            <a:ext cx="3700499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1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6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035" y="42909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9"/>
          <p:cNvSpPr txBox="1"/>
          <p:nvPr/>
        </p:nvSpPr>
        <p:spPr>
          <a:xfrm>
            <a:off x="8015286" y="4883150"/>
            <a:ext cx="1052511" cy="236536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69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70" name="Google Shape;37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775" cy="107156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9"/>
          <p:cNvSpPr txBox="1"/>
          <p:nvPr/>
        </p:nvSpPr>
        <p:spPr>
          <a:xfrm>
            <a:off x="4714650" y="1277900"/>
            <a:ext cx="4300700" cy="3605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Merriweather"/>
              <a:buNone/>
            </a:pPr>
            <a:r>
              <a:rPr b="1" i="0" lang="bg-BG" sz="7200" u="none" cap="none" strike="noStrike">
                <a:solidFill>
                  <a:srgbClr val="00B050"/>
                </a:solidFill>
                <a:latin typeface="Merriweather"/>
                <a:ea typeface="Merriweather"/>
                <a:cs typeface="Merriweather"/>
                <a:sym typeface="Merriweather"/>
              </a:rPr>
              <a:t>карамел</a:t>
            </a:r>
            <a:endParaRPr b="1" i="0" sz="7200" u="none" cap="none" strike="noStrike">
              <a:solidFill>
                <a:srgbClr val="00B0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Times New Roman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4"/>
                  </a:ext>
                </a:extLst>
              </a:rPr>
              <a:t>‘</a:t>
            </a:r>
            <a:r>
              <a:rPr b="1" i="0" lang="bg-BG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тъмнокафява стъкловидна маса с горчив вкус, получена при загряване на захар, която се използва за приготвяне на захарни изделия и др.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endParaRPr b="1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69"/>
          <p:cNvSpPr txBox="1"/>
          <p:nvPr/>
        </p:nvSpPr>
        <p:spPr>
          <a:xfrm>
            <a:off x="4714650" y="210125"/>
            <a:ext cx="3700499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1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1493814"/>
            <a:ext cx="3914092" cy="313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9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16035" y="42909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23524b46a6_0_285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1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323524b46a6_0_285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g323524b46a6_0_285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82" name="Google Shape;382;g323524b46a6_0_2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323524b46a6_0_285"/>
          <p:cNvSpPr txBox="1"/>
          <p:nvPr/>
        </p:nvSpPr>
        <p:spPr>
          <a:xfrm>
            <a:off x="430200" y="1375750"/>
            <a:ext cx="82836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С ПУБЛИКАТА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Кой (да) знае?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4" name="Google Shape;384;g323524b46a6_0_28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035" y="42909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23524b46a6_0_0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g323524b46a6_0_0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91" name="Google Shape;391;g323524b46a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323524b46a6_0_0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Кого ще повикате на помощ срещу </a:t>
            </a:r>
            <a:r>
              <a:rPr b="1"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глуфци 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b="1"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поганци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А) котките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Б) полицаите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В) пожарникарите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Г) кучетата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t/>
            </a:r>
            <a:endParaRPr b="1" sz="1350">
              <a:solidFill>
                <a:srgbClr val="333333"/>
              </a:solidFill>
            </a:endParaRPr>
          </a:p>
        </p:txBody>
      </p:sp>
      <p:sp>
        <p:nvSpPr>
          <p:cNvPr id="393" name="Google Shape;393;g323524b46a6_0_0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1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g323524b46a6_0_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035" y="42909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23524b46a6_0_64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0" name="Google Shape;400;g323524b46a6_0_64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01" name="Google Shape;401;g323524b46a6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323524b46a6_0_64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Кого ще повикате на помощ срещу глуфци и поганци?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-BG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t/>
            </a:r>
            <a:endParaRPr b="1" sz="1350">
              <a:solidFill>
                <a:srgbClr val="333333"/>
              </a:solidFill>
            </a:endParaRPr>
          </a:p>
        </p:txBody>
      </p:sp>
      <p:sp>
        <p:nvSpPr>
          <p:cNvPr id="403" name="Google Shape;403;g323524b46a6_0_64"/>
          <p:cNvSpPr txBox="1"/>
          <p:nvPr/>
        </p:nvSpPr>
        <p:spPr>
          <a:xfrm>
            <a:off x="532950" y="2794950"/>
            <a:ext cx="8078100" cy="1271400"/>
          </a:xfrm>
          <a:prstGeom prst="rect">
            <a:avLst/>
          </a:prstGeom>
          <a:solidFill>
            <a:srgbClr val="99FF99"/>
          </a:solidFill>
          <a:ln cap="flat" cmpd="sng" w="9525">
            <a:solidFill>
              <a:srgbClr val="FF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Отговор: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Срещу </a:t>
            </a:r>
            <a:r>
              <a:rPr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глуфци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5"/>
                  </a:ext>
                </a:extLst>
              </a:rPr>
              <a:t>поганци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помощ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6"/>
                  </a:ext>
                </a:extLst>
              </a:rPr>
              <a:t>трябва да се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извикат котките, защото </a:t>
            </a:r>
            <a:r>
              <a:rPr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глуфци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поганци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са диалектни названия на мишка.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04" name="Google Shape;404;g323524b46a6_0_6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036" y="4166700"/>
            <a:ext cx="1050900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323524b46a6_0_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4650" y="0"/>
            <a:ext cx="1262675" cy="16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323524b46a6_0_64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1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7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77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13" name="Google Shape;41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77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С ПУБЛИКАТА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0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посочената дума чрез разместване на букви образувайте нова дума. 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Използвайте всяка буква само </a:t>
            </a:r>
            <a:r>
              <a:rPr b="1"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веднъж</a:t>
            </a: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Собствени имена не се допускат.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77"/>
          <p:cNvSpPr txBox="1"/>
          <p:nvPr/>
        </p:nvSpPr>
        <p:spPr>
          <a:xfrm>
            <a:off x="4714650" y="210125"/>
            <a:ext cx="3700499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47"/>
                  </a:ext>
                </a:extLst>
              </a:rPr>
              <a:t>Игра 2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48"/>
                  </a:ext>
                </a:extLst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16" name="Google Shape;416;p7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035" y="42909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8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2" name="Google Shape;422;p7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23" name="Google Shape;42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8"/>
          <p:cNvSpPr txBox="1"/>
          <p:nvPr/>
        </p:nvSpPr>
        <p:spPr>
          <a:xfrm>
            <a:off x="430212" y="1317625"/>
            <a:ext cx="8283600" cy="30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1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Разместете буквите, образувайте нова дума от</a:t>
            </a:r>
            <a:endParaRPr b="1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1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bg-BG" sz="7200" u="none" cap="none" strike="noStrike">
                <a:solidFill>
                  <a:srgbClr val="00B050"/>
                </a:solidFill>
                <a:latin typeface="Merriweather"/>
                <a:ea typeface="Merriweather"/>
                <a:cs typeface="Merriweather"/>
                <a:sym typeface="Merriweather"/>
              </a:rPr>
              <a:t>кавалер</a:t>
            </a:r>
            <a:endParaRPr b="1" i="0" sz="7200" u="none" cap="none" strike="noStrike">
              <a:solidFill>
                <a:srgbClr val="00B0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1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обяснете значението 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8"/>
          <p:cNvSpPr txBox="1"/>
          <p:nvPr/>
        </p:nvSpPr>
        <p:spPr>
          <a:xfrm>
            <a:off x="4714650" y="210125"/>
            <a:ext cx="3700499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2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26" name="Google Shape;426;p7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035" y="42909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9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2" name="Google Shape;432;p79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33" name="Google Shape;43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79"/>
          <p:cNvSpPr txBox="1"/>
          <p:nvPr/>
        </p:nvSpPr>
        <p:spPr>
          <a:xfrm>
            <a:off x="0" y="1371600"/>
            <a:ext cx="48990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Merriweather"/>
              <a:buNone/>
            </a:pPr>
            <a:r>
              <a:rPr b="1" i="0" lang="bg-BG" sz="7200" u="none" cap="none" strike="noStrike">
                <a:solidFill>
                  <a:srgbClr val="00B050"/>
                </a:solidFill>
                <a:latin typeface="Merriweather"/>
                <a:ea typeface="Merriweather"/>
                <a:cs typeface="Merriweather"/>
                <a:sym typeface="Merriweather"/>
              </a:rPr>
              <a:t>акварел</a:t>
            </a:r>
            <a:endParaRPr b="1" i="0" sz="7200" u="none" cap="none" strike="noStrike">
              <a:solidFill>
                <a:srgbClr val="00B0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Times New Roman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9"/>
                  </a:ext>
                </a:extLst>
              </a:rPr>
              <a:t>‘</a:t>
            </a:r>
            <a:r>
              <a:rPr b="1" i="0" lang="bg-BG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картина, рисувана с водни бои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endParaRPr b="1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5" name="Google Shape;435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6387" y="1311275"/>
            <a:ext cx="3506699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79"/>
          <p:cNvSpPr txBox="1"/>
          <p:nvPr/>
        </p:nvSpPr>
        <p:spPr>
          <a:xfrm>
            <a:off x="4714650" y="210125"/>
            <a:ext cx="3700499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37" name="Google Shape;437;p79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34010" y="4262375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23524b46a6_0_277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3" name="Google Shape;443;g323524b46a6_0_277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44" name="Google Shape;444;g323524b46a6_0_2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323524b46a6_0_277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С ПУБЛИКАТА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Кой (да) знае?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g323524b46a6_0_277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50"/>
                  </a:ext>
                </a:extLst>
              </a:rPr>
              <a:t>Игра 2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51"/>
                  </a:ext>
                </a:extLst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47" name="Google Shape;447;g323524b46a6_0_27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035" y="42909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23524b46a6_0_99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3" name="Google Shape;453;g323524b46a6_0_99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54" name="Google Shape;454;g323524b46a6_0_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g323524b46a6_0_99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-BG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Колко „години“ са били необходими, за да се стигне пеш от Преслав до Плиска през 9. век? </a:t>
            </a:r>
            <a:endParaRPr b="1"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А) четири</a:t>
            </a:r>
            <a:endParaRPr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Б) една</a:t>
            </a:r>
            <a:endParaRPr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В) около десет</a:t>
            </a:r>
            <a:endParaRPr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Г) около три</a:t>
            </a:r>
            <a:endParaRPr b="1"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Google Shape;456;g323524b46a6_0_99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t/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7" name="Google Shape;457;g323524b46a6_0_99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58" name="Google Shape;458;g323524b46a6_0_99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035" y="42909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8abfc274e_0_111"/>
          <p:cNvSpPr txBox="1"/>
          <p:nvPr/>
        </p:nvSpPr>
        <p:spPr>
          <a:xfrm>
            <a:off x="311150" y="315912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g238abfc274e_0_111"/>
          <p:cNvSpPr txBox="1"/>
          <p:nvPr/>
        </p:nvSpPr>
        <p:spPr>
          <a:xfrm>
            <a:off x="8472485" y="4662487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17" name="Google Shape;117;g238abfc274e_0_111"/>
          <p:cNvGraphicFramePr/>
          <p:nvPr/>
        </p:nvGraphicFramePr>
        <p:xfrm>
          <a:off x="596613" y="2345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{91BBFBEB-BA65-4780-B745-B9BD87FB1FCC}</a:tableStyleId>
              </a:tblPr>
              <a:tblGrid>
                <a:gridCol w="1208925"/>
                <a:gridCol w="1291125"/>
                <a:gridCol w="1446475"/>
                <a:gridCol w="1216350"/>
                <a:gridCol w="1262075"/>
                <a:gridCol w="1604875"/>
              </a:tblGrid>
              <a:tr h="531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bg-BG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Граматика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b="0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Фразеоло-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b="0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гизми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b="0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Семантични отношения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b="0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Правопис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Игра с публиката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00" marB="31100" marR="81650" marL="816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 hMerge="1"/>
              </a:tr>
              <a:tr h="52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50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50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5"/>
                        </a:rPr>
                        <a:t>50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50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bg-BG" sz="18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7"/>
                        </a:rPr>
                        <a:t>Игра 1</a:t>
                      </a:r>
                      <a:endParaRPr b="1" sz="18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</a:tr>
              <a:tr h="58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8"/>
                        </a:rPr>
                        <a:t>75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9"/>
                        </a:rPr>
                        <a:t>75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75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75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bg-BG" sz="18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2"/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Игра 2</a:t>
                      </a:r>
                      <a:endParaRPr b="1" sz="1800" u="sng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</a:tr>
              <a:tr h="515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3"/>
                        </a:rPr>
                        <a:t>100 т. 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100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</a:t>
                      </a:r>
                      <a:r>
                        <a:rPr b="1" lang="bg-BG" sz="2400" u="sng" cap="none" strike="noStrike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0</a:t>
                      </a:r>
                      <a:r>
                        <a:rPr b="1" i="0" lang="bg-BG" sz="2400" u="sng" cap="none" strike="noStrike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100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bg-BG" sz="18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9"/>
                        </a:rPr>
                        <a:t>Игра 3 </a:t>
                      </a:r>
                      <a:r>
                        <a:rPr b="1" lang="bg-BG" sz="1800" u="none" cap="none" strike="noStrike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</a:t>
                      </a:r>
                      <a:endParaRPr b="1" sz="18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id="118" name="Google Shape;118;g238abfc274e_0_11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0" y="-15875"/>
            <a:ext cx="9144000" cy="1824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g238abfc274e_0_111"/>
          <p:cNvCxnSpPr/>
          <p:nvPr/>
        </p:nvCxnSpPr>
        <p:spPr>
          <a:xfrm>
            <a:off x="-12700" y="1822450"/>
            <a:ext cx="9169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23524b46a6_0_243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4" name="Google Shape;464;g323524b46a6_0_243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65" name="Google Shape;465;g323524b46a6_0_2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323524b46a6_0_243"/>
          <p:cNvSpPr txBox="1"/>
          <p:nvPr/>
        </p:nvSpPr>
        <p:spPr>
          <a:xfrm>
            <a:off x="430200" y="1404725"/>
            <a:ext cx="8283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Колко „години“ са били необходими, за да се стигне пеш от Преслав до Плиска през 9. век?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g323524b46a6_0_243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t/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8" name="Google Shape;468;g323524b46a6_0_243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9" name="Google Shape;469;g323524b46a6_0_243"/>
          <p:cNvSpPr txBox="1"/>
          <p:nvPr/>
        </p:nvSpPr>
        <p:spPr>
          <a:xfrm>
            <a:off x="532950" y="2571750"/>
            <a:ext cx="8078100" cy="1789200"/>
          </a:xfrm>
          <a:prstGeom prst="rect">
            <a:avLst/>
          </a:prstGeom>
          <a:solidFill>
            <a:srgbClr val="99FF99"/>
          </a:solidFill>
          <a:ln cap="flat" cmpd="sng" w="9525">
            <a:solidFill>
              <a:srgbClr val="006C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Отговор: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Преслав до Плиска са о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2"/>
                  </a:ext>
                </a:extLst>
              </a:rPr>
              <a:t>коло 4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километра, със спокоен ход това разстояние през 9. век би могло да се измине за около десетина </a:t>
            </a:r>
            <a:r>
              <a:rPr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години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На старобългарски думата </a:t>
            </a:r>
            <a:r>
              <a:rPr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3"/>
                  </a:ext>
                </a:extLst>
              </a:rPr>
              <a:t>година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означава ‘час’.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70" name="Google Shape;470;g323524b46a6_0_24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1936" y="4360800"/>
            <a:ext cx="1050900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g323524b46a6_0_2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4650" y="0"/>
            <a:ext cx="1262675" cy="16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23524b46a6_0_301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7" name="Google Shape;477;g323524b46a6_0_301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78" name="Google Shape;478;g323524b46a6_0_3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323524b46a6_0_301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С ПУБЛИКАТА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4"/>
                  </a:ext>
                </a:extLst>
              </a:rPr>
              <a:t>Кой знае?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g323524b46a6_0_301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55"/>
                  </a:ext>
                </a:extLst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56"/>
                  </a:ext>
                </a:extLst>
              </a:rPr>
              <a:t>3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57"/>
                  </a:ext>
                </a:extLst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81" name="Google Shape;481;g323524b46a6_0_30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035" y="42909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23524b46a6_0_388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7" name="Google Shape;487;g323524b46a6_0_38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88" name="Google Shape;488;g323524b46a6_0_3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323524b46a6_0_388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Кой от следните редове съдържа само форми за множествено число с правилно ударение?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училищà, съдилищà, жѝлища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учѝлища, съдѝлища, жѝлища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читàлища, съдилищà, жѝлища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читалищà, съдилищà, жѝлища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g323524b46a6_0_388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t/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1" name="Google Shape;491;g323524b46a6_0_388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92" name="Google Shape;492;g323524b46a6_0_38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035" y="42909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5daab9c14f_0_77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8" name="Google Shape;498;g35daab9c14f_0_77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99" name="Google Shape;499;g35daab9c14f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g35daab9c14f_0_77"/>
          <p:cNvSpPr txBox="1"/>
          <p:nvPr/>
        </p:nvSpPr>
        <p:spPr>
          <a:xfrm>
            <a:off x="430200" y="1317625"/>
            <a:ext cx="6894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Кой от следните редове съдържа само 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8"/>
                  </a:ext>
                </a:extLst>
              </a:rPr>
              <a:t>форми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множествено число с правилно ударение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9"/>
                  </a:ext>
                </a:extLst>
              </a:rPr>
              <a:t>?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g35daab9c14f_0_77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t/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2" name="Google Shape;502;g35daab9c14f_0_77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3" name="Google Shape;503;g35daab9c14f_0_77"/>
          <p:cNvSpPr txBox="1"/>
          <p:nvPr/>
        </p:nvSpPr>
        <p:spPr>
          <a:xfrm>
            <a:off x="532950" y="2361025"/>
            <a:ext cx="8078100" cy="2702100"/>
          </a:xfrm>
          <a:prstGeom prst="rect">
            <a:avLst/>
          </a:prstGeom>
          <a:solidFill>
            <a:srgbClr val="99FF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Отговор: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учѝлища, съдѝлища, жѝлища.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По-голямата част от съществителните,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0"/>
                  </a:ext>
                </a:extLst>
              </a:rPr>
              <a:t>чиито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форми в единствено число имат повече от две срички, а формите им за множествено число се образуват с окончание</a:t>
            </a:r>
            <a:r>
              <a:rPr b="1"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-а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-</a:t>
            </a:r>
            <a:r>
              <a:rPr b="1" i="1"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1"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-и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запазват в множествено число ударението на същото място, на което е и в единствено число, срв. </a:t>
            </a:r>
            <a:r>
              <a:rPr b="1" i="1"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учѝлище – учѝлища; съдѝлище – съдѝлища; жѝлище – жѝлища; вретèно – вретèна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4" name="Google Shape;504;g35daab9c14f_0_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4650" y="0"/>
            <a:ext cx="831950" cy="10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g35daab9c14f_0_77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60160" y="1481025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23524b46a6_0_74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1" name="Google Shape;511;g323524b46a6_0_74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512" name="Google Shape;512;g323524b46a6_0_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323524b46a6_0_74"/>
          <p:cNvSpPr txBox="1"/>
          <p:nvPr/>
        </p:nvSpPr>
        <p:spPr>
          <a:xfrm>
            <a:off x="430200" y="1319750"/>
            <a:ext cx="8283600" cy="33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С ПУБЛИКАТА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ИГРОСЛОВИЦА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0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Открийте възможно най-много думи хоризонтално и вертикално.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323524b46a6_0_74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61"/>
                  </a:ext>
                </a:extLst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62"/>
                  </a:ext>
                </a:extLst>
              </a:rPr>
              <a:t>3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63"/>
                  </a:ext>
                </a:extLst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g323524b46a6_0_7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035" y="42909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23524b46a6_0_82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1" name="Google Shape;521;g323524b46a6_0_82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522" name="Google Shape;522;g323524b46a6_0_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776" cy="10715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3" name="Google Shape;523;g323524b46a6_0_82"/>
          <p:cNvGraphicFramePr/>
          <p:nvPr/>
        </p:nvGraphicFramePr>
        <p:xfrm>
          <a:off x="1487537" y="12620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{CF08F0F3-1C2A-4173-BA8F-23DB9A0978EC}</a:tableStyleId>
              </a:tblPr>
              <a:tblGrid>
                <a:gridCol w="769925"/>
                <a:gridCol w="769925"/>
                <a:gridCol w="801675"/>
                <a:gridCol w="738175"/>
                <a:gridCol w="769925"/>
                <a:gridCol w="769925"/>
                <a:gridCol w="769925"/>
                <a:gridCol w="779450"/>
              </a:tblGrid>
              <a:tr h="4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й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щ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4" name="Google Shape;524;g323524b46a6_0_82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g323524b46a6_0_82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035" y="42909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23524b46a6_0_90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1" name="Google Shape;531;g323524b46a6_0_90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532" name="Google Shape;532;g323524b46a6_0_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776" cy="10715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33" name="Google Shape;533;g323524b46a6_0_90"/>
          <p:cNvGraphicFramePr/>
          <p:nvPr/>
        </p:nvGraphicFramePr>
        <p:xfrm>
          <a:off x="1482737" y="126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{CF08F0F3-1C2A-4173-BA8F-23DB9A0978EC}</a:tableStyleId>
              </a:tblPr>
              <a:tblGrid>
                <a:gridCol w="771525"/>
                <a:gridCol w="771525"/>
                <a:gridCol w="803275"/>
                <a:gridCol w="738175"/>
                <a:gridCol w="771525"/>
                <a:gridCol w="771525"/>
                <a:gridCol w="771525"/>
                <a:gridCol w="779450"/>
              </a:tblGrid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й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щ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DFF0C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34" name="Google Shape;534;g323524b46a6_0_9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1936" y="4360800"/>
            <a:ext cx="1050900" cy="7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g323524b46a6_0_90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907afd7b3_0_112"/>
          <p:cNvSpPr txBox="1"/>
          <p:nvPr/>
        </p:nvSpPr>
        <p:spPr>
          <a:xfrm>
            <a:off x="311150" y="279400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Фразеологизми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g23907afd7b3_0_112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26" name="Google Shape;126;g23907afd7b3_0_112"/>
          <p:cNvSpPr txBox="1"/>
          <p:nvPr/>
        </p:nvSpPr>
        <p:spPr>
          <a:xfrm>
            <a:off x="311150" y="1310400"/>
            <a:ext cx="8520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Кой от изброените изрази се употребява със значени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е ‘неспол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учлив завършек на нещо заради участието на мнозина’?</a:t>
            </a:r>
            <a:endParaRPr b="1" i="0" sz="24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Краят му не се вижда.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Пия от много извори.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Много баби – хилаво дете.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един куршум – два заека.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g23907afd7b3_0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875" y="2339800"/>
            <a:ext cx="2162175" cy="26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3907afd7b3_0_112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3060" y="52275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907afd7b3_0_119"/>
          <p:cNvSpPr txBox="1"/>
          <p:nvPr/>
        </p:nvSpPr>
        <p:spPr>
          <a:xfrm>
            <a:off x="311150" y="279400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Фразеологизми</a:t>
            </a:r>
            <a:r>
              <a:rPr b="0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3907afd7b3_0_119"/>
          <p:cNvSpPr txBox="1"/>
          <p:nvPr/>
        </p:nvSpPr>
        <p:spPr>
          <a:xfrm>
            <a:off x="311150" y="1176600"/>
            <a:ext cx="8464200" cy="20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Кой от изброените изрази се употребява със значение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‘несполучлив завършек на нещо заради участието на мнозина’?</a:t>
            </a:r>
            <a:endParaRPr b="0" i="0" sz="24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Краят му не се вижда. </a:t>
            </a:r>
            <a:r>
              <a:rPr lang="bg-BG" sz="2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bg-BG" sz="2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‘</a:t>
            </a:r>
            <a:r>
              <a:rPr lang="bg-BG" sz="2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употребява се, когато нещо продължава много време, изглежда, че трае безкрайно’</a:t>
            </a:r>
            <a:endParaRPr sz="22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Пия от много извори. </a:t>
            </a:r>
            <a:r>
              <a:rPr lang="bg-BG" sz="2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‘имам добра и</a:t>
            </a:r>
            <a:endParaRPr sz="22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разностранна информация, осведомен съм добре’</a:t>
            </a:r>
            <a:endParaRPr i="0" sz="22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Много баби – хилаво дете.</a:t>
            </a:r>
            <a:r>
              <a:rPr lang="bg-BG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0" sz="22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един куршум – два заека.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‘с минимални усилия </a:t>
            </a:r>
            <a:endParaRPr sz="22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средства постигам двойна цел’</a:t>
            </a:r>
            <a:endParaRPr sz="22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	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5" name="Google Shape;135;g23907afd7b3_0_119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136" name="Google Shape;136;g23907afd7b3_0_119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3060" y="52275"/>
            <a:ext cx="1050900" cy="78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3907afd7b3_0_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3975" y="2881500"/>
            <a:ext cx="1880024" cy="22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474a06ffe_0_0"/>
          <p:cNvSpPr txBox="1"/>
          <p:nvPr/>
        </p:nvSpPr>
        <p:spPr>
          <a:xfrm>
            <a:off x="457200" y="1203325"/>
            <a:ext cx="82281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Свържете синонимните изрази.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15 т.)</a:t>
            </a:r>
            <a:endParaRPr b="1" i="0" sz="14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3474a06ffe_0_0"/>
          <p:cNvSpPr txBox="1"/>
          <p:nvPr/>
        </p:nvSpPr>
        <p:spPr>
          <a:xfrm>
            <a:off x="8015285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g33474a06ffe_0_0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graphicFrame>
        <p:nvGraphicFramePr>
          <p:cNvPr id="145" name="Google Shape;145;g33474a06ffe_0_0"/>
          <p:cNvGraphicFramePr/>
          <p:nvPr/>
        </p:nvGraphicFramePr>
        <p:xfrm>
          <a:off x="457200" y="176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{E495DECE-EECF-4423-ADF5-805B10642AB0}</a:tableStyleId>
              </a:tblPr>
              <a:tblGrid>
                <a:gridCol w="3833825"/>
                <a:gridCol w="45470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оследна дупка на кавала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голямо закъснение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лагам си главата в торбата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ържа се надменно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виря първа цигулка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</a:t>
                      </a:r>
                      <a:r>
                        <a:rPr lang="bg-BG" sz="2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човек, от когото нищо не зависи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ир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 си носа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оемам голям риск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след дъжда качулка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мам водеща роля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6" name="Google Shape;146;g33474a06ffe_0_0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1935" y="4360800"/>
            <a:ext cx="1050900" cy="7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3474a06ffe_0_0"/>
          <p:cNvSpPr txBox="1"/>
          <p:nvPr/>
        </p:nvSpPr>
        <p:spPr>
          <a:xfrm>
            <a:off x="315912" y="392112"/>
            <a:ext cx="84930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Фразеологизми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r>
              <a:rPr b="0" i="0" lang="bg-BG" sz="36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474a06ffe_0_9"/>
          <p:cNvSpPr txBox="1"/>
          <p:nvPr/>
        </p:nvSpPr>
        <p:spPr>
          <a:xfrm>
            <a:off x="457200" y="1203325"/>
            <a:ext cx="82281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Свържете синонимните изрази.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15 т.)</a:t>
            </a:r>
            <a:endParaRPr b="1" i="0" sz="14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3474a06ffe_0_9"/>
          <p:cNvSpPr txBox="1"/>
          <p:nvPr/>
        </p:nvSpPr>
        <p:spPr>
          <a:xfrm>
            <a:off x="8015285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g33474a06ffe_0_9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graphicFrame>
        <p:nvGraphicFramePr>
          <p:cNvPr id="155" name="Google Shape;155;g33474a06ffe_0_9"/>
          <p:cNvGraphicFramePr/>
          <p:nvPr/>
        </p:nvGraphicFramePr>
        <p:xfrm>
          <a:off x="457200" y="176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{E495DECE-EECF-4423-ADF5-805B10642AB0}</a:tableStyleId>
              </a:tblPr>
              <a:tblGrid>
                <a:gridCol w="3833825"/>
                <a:gridCol w="45470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оследна дупка на кавала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В) човек, от когото нищо не зависи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лагам си главата в торбата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Г) п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оемам голям риск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виря първа цигулка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Д) имам водеща роля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ир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 си носа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Б) държа се надменно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5) 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лед дъжда качулка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А) с голямо закъснение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6" name="Google Shape;156;g33474a06ffe_0_9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1935" y="4360800"/>
            <a:ext cx="1050900" cy="7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3474a06ffe_0_9"/>
          <p:cNvSpPr txBox="1"/>
          <p:nvPr/>
        </p:nvSpPr>
        <p:spPr>
          <a:xfrm>
            <a:off x="315912" y="392112"/>
            <a:ext cx="84930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Фразеологизми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r>
              <a:rPr b="0" i="0" lang="bg-BG" sz="36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/>
        </p:nvSpPr>
        <p:spPr>
          <a:xfrm>
            <a:off x="311150" y="279400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Фразеологизми</a:t>
            </a:r>
            <a:r>
              <a:rPr b="0" i="0" lang="bg-BG" sz="4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311150" y="1329175"/>
            <a:ext cx="8520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Кое от подчертаните словосъчетания е правилно?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25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т.)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Обяснете защо.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25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т.)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искам думите му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да извадят </a:t>
            </a:r>
            <a:r>
              <a:rPr b="1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Ахилесовата ми пета /  ахилесовата ми пета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бял свят, затова се опитвам да я прикривам с чувство за хумор.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Зевс не оцени </a:t>
            </a:r>
            <a:r>
              <a:rPr b="1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Сизифовия труд / сизифовия труд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не отмени наказанието.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17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165" name="Google Shape;165;p17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3060" y="52275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4_simple-light-2">
  <a:themeElements>
    <a:clrScheme name="Custom 4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Valentina Stefanova</dc:creator>
</cp:coreProperties>
</file>